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6" r:id="rId3"/>
    <p:sldId id="259" r:id="rId5"/>
    <p:sldId id="284" r:id="rId6"/>
    <p:sldId id="263" r:id="rId7"/>
    <p:sldId id="267" r:id="rId8"/>
    <p:sldId id="264" r:id="rId9"/>
    <p:sldId id="285" r:id="rId10"/>
    <p:sldId id="261" r:id="rId11"/>
    <p:sldId id="279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7" r:id="rId22"/>
    <p:sldId id="316" r:id="rId23"/>
    <p:sldId id="318" r:id="rId24"/>
    <p:sldId id="319" r:id="rId25"/>
    <p:sldId id="288" r:id="rId26"/>
  </p:sldIdLst>
  <p:sldSz cx="9144000" cy="5143500" type="screen16x9"/>
  <p:notesSz cx="6858000" cy="9144000"/>
  <p:embeddedFontLst>
    <p:embeddedFont>
      <p:font typeface="MV Boli" panose="02000500030200090000" charset="0"/>
      <p:regular r:id="rId31"/>
    </p:embeddedFont>
    <p:embeddedFont>
      <p:font typeface="叶根友特隶简体08" panose="02010601030101010101" charset="-122"/>
      <p:regular r:id="rId32"/>
    </p:embeddedFont>
    <p:embeddedFont>
      <p:font typeface="义启粗楷体" panose="02010601030101010101" charset="-128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</p:embeddedFont>
  </p:embeddedFont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04" y="96"/>
      </p:cViewPr>
      <p:guideLst>
        <p:guide orient="horz" pos="15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3150079662478"/>
          <c:y val="0.00494233937397035"/>
        </c:manualLayout>
      </c:layout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/>
      <c:pieChart>
        <c:varyColors val="1"/>
        <c:ser>
          <c:idx val="0"/>
          <c:order val="0"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4537182649093"/>
                  <c:y val="0.19161422889682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211207720208914"/>
                  <c:y val="-0.15107940914418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6821029692182"/>
                      <c:h val="0.168124701765548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112749147617216"/>
                  <c:y val="-0.25424549480620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83787961686036"/>
                  <c:y val="0.15910559062123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[工作簿1]Sheet1!$B$10:$E$10</c:f>
              <c:strCache>
                <c:ptCount val="4"/>
                <c:pt idx="0">
                  <c:v>睡觉</c:v>
                </c:pt>
                <c:pt idx="1">
                  <c:v>学习</c:v>
                </c:pt>
                <c:pt idx="2">
                  <c:v>玩 </c:v>
                </c:pt>
                <c:pt idx="3">
                  <c:v>其他</c:v>
                </c:pt>
              </c:strCache>
            </c:strRef>
          </c:cat>
          <c:val>
            <c:numRef>
              <c:f>[工作簿1]Sheet1!$B$11:$E$11</c:f>
              <c:numCache>
                <c:formatCode>0%</c:formatCode>
                <c:ptCount val="4"/>
                <c:pt idx="0">
                  <c:v>0.23</c:v>
                </c:pt>
                <c:pt idx="1">
                  <c:v>0.23</c:v>
                </c:pt>
                <c:pt idx="2">
                  <c:v>0.23</c:v>
                </c:pt>
                <c:pt idx="3">
                  <c:v>0.31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>
        <c:rich>
          <a:bodyPr/>
          <a:lstStyle/>
          <a:p>
            <a:pPr>
              <a:defRPr/>
            </a:pPr>
          </a:p>
        </c:rich>
      </c:tx>
    </c:title>
    <c:autoTitleDeleted val="0"/>
    <c:plotArea>
      <c:layout>
        <c:manualLayout>
          <c:layoutTarget val="inner"/>
          <c:xMode val="edge"/>
          <c:yMode val="edge"/>
          <c:x val="0.132471008028546"/>
          <c:y val="0.135855683269476"/>
          <c:w val="0.692387749033601"/>
          <c:h val="0.74345466155811"/>
        </c:manualLayout>
      </c:layout>
      <c:pieChart>
        <c:varyColors val="1"/>
        <c:ser>
          <c:idx val="0"/>
          <c:order val="0"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42394675802348"/>
                  <c:y val="0.18405407159249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10585786500149"/>
                      <c:h val="0.23579182630906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250533284654605"/>
                  <c:y val="-0.1917612950543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65388046387154"/>
                      <c:h val="0.239463601532567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225095230438112"/>
                  <c:y val="0.034509493528269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2536425810288"/>
                      <c:h val="0.27346743295019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[工作簿1]Sheet1!$B$2:$D$2</c:f>
              <c:strCache>
                <c:ptCount val="3"/>
                <c:pt idx="0">
                  <c:v>经常逃课</c:v>
                </c:pt>
                <c:pt idx="1">
                  <c:v>绝不逃课</c:v>
                </c:pt>
                <c:pt idx="2">
                  <c:v>偶尔逃课</c:v>
                </c:pt>
              </c:strCache>
            </c:strRef>
          </c:cat>
          <c:val>
            <c:numRef>
              <c:f>[工作簿1]Sheet1!$B$3:$D$3</c:f>
              <c:numCache>
                <c:formatCode>0%</c:formatCode>
                <c:ptCount val="3"/>
                <c:pt idx="0">
                  <c:v>0.17</c:v>
                </c:pt>
                <c:pt idx="1">
                  <c:v>0.39</c:v>
                </c:pt>
                <c:pt idx="2">
                  <c:v>0.44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框 3074"/>
          <p:cNvSpPr txBox="1"/>
          <p:nvPr/>
        </p:nvSpPr>
        <p:spPr>
          <a:xfrm>
            <a:off x="4706620" y="4404360"/>
            <a:ext cx="2694940" cy="43751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组长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：曹智泉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时间：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组员：马康丽   姚中满   程帅   王领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01059" y="220416"/>
            <a:ext cx="5892800" cy="302577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p>
            <a:pPr>
              <a:lnSpc>
                <a:spcPct val="120000"/>
              </a:lnSpc>
            </a:pPr>
            <a:r>
              <a:rPr kumimoji="1" lang="en-US" sz="11500" b="1" dirty="0">
                <a:solidFill>
                  <a:srgbClr val="1B4367"/>
                </a:solidFill>
                <a:latin typeface="MV Boli" panose="02000500030200090000" charset="0"/>
                <a:cs typeface="MV Boli" panose="02000500030200090000" charset="0"/>
              </a:rPr>
              <a:t>iFace</a:t>
            </a:r>
            <a:endParaRPr kumimoji="1" lang="en-US" sz="11500" b="1" dirty="0">
              <a:solidFill>
                <a:srgbClr val="1B4367"/>
              </a:solidFill>
              <a:latin typeface="MV Boli" panose="02000500030200090000" charset="0"/>
              <a:cs typeface="MV Boli" panose="02000500030200090000" charset="0"/>
            </a:endParaRPr>
          </a:p>
          <a:p>
            <a:pPr>
              <a:lnSpc>
                <a:spcPct val="120000"/>
              </a:lnSpc>
            </a:pPr>
            <a:r>
              <a:rPr kumimoji="1" lang="en-US" sz="4400" b="1" dirty="0">
                <a:solidFill>
                  <a:srgbClr val="1B4367"/>
                </a:solidFill>
              </a:rPr>
              <a:t>   </a:t>
            </a:r>
            <a:r>
              <a:rPr kumimoji="1" lang="en-US" sz="4400" b="1" dirty="0">
                <a:solidFill>
                  <a:srgbClr val="1B4367"/>
                </a:solidFill>
                <a:latin typeface="叶根友特隶简体08" panose="02010601030101010101" charset="-122"/>
                <a:ea typeface="叶根友特隶简体08" panose="02010601030101010101" charset="-122"/>
                <a:cs typeface="叶根友特隶简体08" panose="02010601030101010101" charset="-122"/>
              </a:rPr>
              <a:t>      </a:t>
            </a:r>
            <a:r>
              <a:rPr kumimoji="1" lang="en-US" sz="4000" b="1" dirty="0">
                <a:solidFill>
                  <a:srgbClr val="1B4367"/>
                </a:solidFill>
                <a:latin typeface="义启粗楷体" panose="02010601030101010101" charset="-128"/>
                <a:ea typeface="义启粗楷体" panose="02010601030101010101" charset="-128"/>
                <a:cs typeface="义启粗楷体" panose="02010601030101010101" charset="-128"/>
              </a:rPr>
              <a:t>——</a:t>
            </a:r>
            <a:r>
              <a:rPr kumimoji="1" lang="zh-CN" altLang="en-US" sz="4000" b="1" dirty="0">
                <a:solidFill>
                  <a:srgbClr val="1B4367"/>
                </a:solidFill>
                <a:latin typeface="义启粗楷体" panose="02010601030101010101" charset="-128"/>
                <a:ea typeface="义启粗楷体" panose="02010601030101010101" charset="-128"/>
                <a:cs typeface="义启粗楷体" panose="02010601030101010101" charset="-128"/>
              </a:rPr>
              <a:t>智能课堂软件</a:t>
            </a:r>
            <a:endParaRPr kumimoji="1" lang="zh-CN" altLang="en-US" sz="4000" b="1" dirty="0">
              <a:solidFill>
                <a:srgbClr val="1B4367"/>
              </a:solidFill>
              <a:latin typeface="义启粗楷体" panose="02010601030101010101" charset="-128"/>
              <a:ea typeface="义启粗楷体" panose="02010601030101010101" charset="-128"/>
              <a:cs typeface="义启粗楷体" panose="02010601030101010101" charset="-128"/>
            </a:endParaRPr>
          </a:p>
        </p:txBody>
      </p:sp>
      <p:sp>
        <p:nvSpPr>
          <p:cNvPr id="3" name="TextBox 120"/>
          <p:cNvSpPr txBox="1"/>
          <p:nvPr/>
        </p:nvSpPr>
        <p:spPr>
          <a:xfrm>
            <a:off x="4497705" y="3978275"/>
            <a:ext cx="3008630" cy="305406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   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计算机学院      计算机科学与技术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专业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ldLvl="0" animBg="1"/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51865" y="2322195"/>
            <a:ext cx="2669540" cy="2329173"/>
            <a:chOff x="2105" y="3657"/>
            <a:chExt cx="3265" cy="3668"/>
          </a:xfrm>
        </p:grpSpPr>
        <p:sp>
          <p:nvSpPr>
            <p:cNvPr id="33" name="燕尾形 12"/>
            <p:cNvSpPr>
              <a:spLocks noChangeArrowheads="1"/>
            </p:cNvSpPr>
            <p:nvPr/>
          </p:nvSpPr>
          <p:spPr bwMode="auto">
            <a:xfrm>
              <a:off x="2419" y="3657"/>
              <a:ext cx="2593" cy="968"/>
            </a:xfrm>
            <a:prstGeom prst="chevron">
              <a:avLst>
                <a:gd name="adj" fmla="val 38367"/>
              </a:avLst>
            </a:prstGeom>
            <a:solidFill>
              <a:srgbClr val="1B4367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lIns="68580" tIns="34290" rIns="68580" bIns="3429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</a:rPr>
                <a:t>一级权限</a:t>
              </a:r>
              <a:endParaRPr lang="zh-CN" altLang="en-US" sz="2000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37" name="直接连接符 16"/>
            <p:cNvCxnSpPr>
              <a:cxnSpLocks noChangeShapeType="1"/>
            </p:cNvCxnSpPr>
            <p:nvPr/>
          </p:nvCxnSpPr>
          <p:spPr bwMode="auto">
            <a:xfrm>
              <a:off x="3717" y="4624"/>
              <a:ext cx="0" cy="426"/>
            </a:xfrm>
            <a:prstGeom prst="line">
              <a:avLst/>
            </a:prstGeom>
            <a:noFill/>
            <a:ln w="9525">
              <a:solidFill>
                <a:srgbClr val="1B4367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TextBox 1210"/>
            <p:cNvSpPr/>
            <p:nvPr/>
          </p:nvSpPr>
          <p:spPr>
            <a:xfrm>
              <a:off x="2550" y="5165"/>
              <a:ext cx="2376" cy="835"/>
            </a:xfrm>
            <a:prstGeom prst="rect">
              <a:avLst/>
            </a:prstGeom>
            <a:noFill/>
            <a:ln w="9525">
              <a:noFill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1B4367"/>
                  </a:solidFill>
                  <a:cs typeface="+mn-ea"/>
                  <a:sym typeface="+mn-lt"/>
                </a:rPr>
                <a:t>教务处管理员</a:t>
              </a:r>
              <a:endParaRPr lang="zh-CN" altLang="en-US" sz="2000" b="1" dirty="0" smtClean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8"/>
            <p:cNvSpPr txBox="1"/>
            <p:nvPr/>
          </p:nvSpPr>
          <p:spPr>
            <a:xfrm>
              <a:off x="2105" y="6054"/>
              <a:ext cx="3265" cy="1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可对所有信息进行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更改和查询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30630" y="574729"/>
            <a:ext cx="3891069" cy="2303726"/>
            <a:chOff x="3722" y="996"/>
            <a:chExt cx="4759" cy="3628"/>
          </a:xfrm>
        </p:grpSpPr>
        <p:sp>
          <p:nvSpPr>
            <p:cNvPr id="34" name="燕尾形 13"/>
            <p:cNvSpPr>
              <a:spLocks noChangeArrowheads="1"/>
            </p:cNvSpPr>
            <p:nvPr/>
          </p:nvSpPr>
          <p:spPr bwMode="auto">
            <a:xfrm>
              <a:off x="4770" y="3657"/>
              <a:ext cx="2593" cy="968"/>
            </a:xfrm>
            <a:prstGeom prst="chevron">
              <a:avLst>
                <a:gd name="adj" fmla="val 38367"/>
              </a:avLst>
            </a:prstGeom>
            <a:solidFill>
              <a:srgbClr val="1B4367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lIns="68580" tIns="34290" rIns="68580" bIns="3429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</a:rPr>
                <a:t>二级权限</a:t>
              </a:r>
              <a:endParaRPr lang="zh-CN" altLang="en-US" sz="2000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38" name="直接连接符 17"/>
            <p:cNvCxnSpPr>
              <a:cxnSpLocks noChangeShapeType="1"/>
            </p:cNvCxnSpPr>
            <p:nvPr/>
          </p:nvCxnSpPr>
          <p:spPr bwMode="auto">
            <a:xfrm flipV="1">
              <a:off x="6067" y="3222"/>
              <a:ext cx="0" cy="426"/>
            </a:xfrm>
            <a:prstGeom prst="line">
              <a:avLst/>
            </a:prstGeom>
            <a:noFill/>
            <a:ln w="9525">
              <a:solidFill>
                <a:srgbClr val="1B4367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TextBox 1210"/>
            <p:cNvSpPr/>
            <p:nvPr/>
          </p:nvSpPr>
          <p:spPr>
            <a:xfrm>
              <a:off x="4913" y="996"/>
              <a:ext cx="2376" cy="835"/>
            </a:xfrm>
            <a:prstGeom prst="rect">
              <a:avLst/>
            </a:prstGeom>
            <a:noFill/>
            <a:ln w="9525">
              <a:noFill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1B4367"/>
                  </a:solidFill>
                  <a:cs typeface="+mn-ea"/>
                  <a:sym typeface="+mn-lt"/>
                </a:rPr>
                <a:t>教师</a:t>
              </a:r>
              <a:endParaRPr lang="zh-CN" altLang="en-US" sz="2000" b="1" dirty="0" smtClean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8"/>
            <p:cNvSpPr txBox="1"/>
            <p:nvPr/>
          </p:nvSpPr>
          <p:spPr>
            <a:xfrm>
              <a:off x="3722" y="1657"/>
              <a:ext cx="4759" cy="1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具有部分更改权限，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只可查询和更改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自己所授课程的相关信息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81142" y="2322195"/>
            <a:ext cx="3344897" cy="2221860"/>
            <a:chOff x="6318" y="3657"/>
            <a:chExt cx="4091" cy="3499"/>
          </a:xfrm>
        </p:grpSpPr>
        <p:sp>
          <p:nvSpPr>
            <p:cNvPr id="35" name="燕尾形 14"/>
            <p:cNvSpPr>
              <a:spLocks noChangeArrowheads="1"/>
            </p:cNvSpPr>
            <p:nvPr/>
          </p:nvSpPr>
          <p:spPr bwMode="auto">
            <a:xfrm>
              <a:off x="7112" y="3657"/>
              <a:ext cx="2593" cy="968"/>
            </a:xfrm>
            <a:prstGeom prst="chevron">
              <a:avLst>
                <a:gd name="adj" fmla="val 38367"/>
              </a:avLst>
            </a:prstGeom>
            <a:solidFill>
              <a:srgbClr val="1B4367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lIns="68580" tIns="34290" rIns="68580" bIns="3429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</a:rPr>
                <a:t>三级权限</a:t>
              </a:r>
              <a:endParaRPr lang="zh-CN" altLang="en-US" sz="2000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39" name="直接连接符 18"/>
            <p:cNvCxnSpPr>
              <a:cxnSpLocks noChangeShapeType="1"/>
            </p:cNvCxnSpPr>
            <p:nvPr/>
          </p:nvCxnSpPr>
          <p:spPr bwMode="auto">
            <a:xfrm>
              <a:off x="8408" y="4624"/>
              <a:ext cx="0" cy="426"/>
            </a:xfrm>
            <a:prstGeom prst="line">
              <a:avLst/>
            </a:prstGeom>
            <a:noFill/>
            <a:ln w="9525">
              <a:solidFill>
                <a:srgbClr val="1B4367"/>
              </a:solidFill>
              <a:rou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Box 1210"/>
            <p:cNvSpPr/>
            <p:nvPr/>
          </p:nvSpPr>
          <p:spPr>
            <a:xfrm>
              <a:off x="7216" y="5165"/>
              <a:ext cx="2376" cy="835"/>
            </a:xfrm>
            <a:prstGeom prst="rect">
              <a:avLst/>
            </a:prstGeom>
            <a:noFill/>
            <a:ln w="9525">
              <a:noFill/>
              <a:miter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1B4367"/>
                  </a:solidFill>
                  <a:cs typeface="+mn-ea"/>
                  <a:sym typeface="+mn-lt"/>
                </a:rPr>
                <a:t>学生</a:t>
              </a:r>
              <a:endParaRPr lang="zh-CN" altLang="en-US" sz="2000" b="1" dirty="0" smtClean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8"/>
            <p:cNvSpPr txBox="1"/>
            <p:nvPr/>
          </p:nvSpPr>
          <p:spPr>
            <a:xfrm>
              <a:off x="6318" y="5885"/>
              <a:ext cx="4091" cy="1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A0B4"/>
                  </a:solidFill>
                </a14:hiddenFill>
              </a:ext>
            </a:extLst>
          </p:spPr>
          <p:txBody>
            <a:bodyPr wrap="square" lIns="68580" tIns="34290" rIns="68580" bIns="3429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无更改权限，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只可查询自己的相关信息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5"/>
          <p:cNvSpPr txBox="1"/>
          <p:nvPr/>
        </p:nvSpPr>
        <p:spPr>
          <a:xfrm>
            <a:off x="546100" y="127000"/>
            <a:ext cx="2557780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用户权限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1555407" y="1427068"/>
            <a:ext cx="2254385" cy="93904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1516507" y="2274121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584562" y="2571554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516617" y="2571554"/>
            <a:ext cx="2196020" cy="1162996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646873" y="1172328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091305" y="530225"/>
            <a:ext cx="4352290" cy="131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签到任务应在上课前完成，因此需要系统能够10分钟之内处理200人的签到任务，应保证系统的吞吐量达到该标准；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646873" y="2066373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091305" y="2066290"/>
            <a:ext cx="4716145" cy="48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每一个人的签到任务响应时间不应该超过5s；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646873" y="2796587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4091305" y="2863215"/>
            <a:ext cx="4074160" cy="48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数据存储应当至少保证6个月的有效性；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46873" y="3663325"/>
            <a:ext cx="422319" cy="446276"/>
            <a:chOff x="6280888" y="4763849"/>
            <a:chExt cx="563092" cy="595035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90895" y="4763849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文本框 60"/>
          <p:cNvSpPr txBox="1"/>
          <p:nvPr/>
        </p:nvSpPr>
        <p:spPr>
          <a:xfrm>
            <a:off x="4091305" y="3734435"/>
            <a:ext cx="4602480" cy="48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可在后续进行升级，应考虑功能的可扩展性；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46520" y="1832567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56673" y="3235904"/>
              <a:ext cx="1970641" cy="5935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性能需求</a:t>
              </a:r>
              <a:endParaRPr lang="zh-CN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794163" y="637732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5"/>
          <p:cNvSpPr txBox="1"/>
          <p:nvPr/>
        </p:nvSpPr>
        <p:spPr>
          <a:xfrm>
            <a:off x="334645" y="0"/>
            <a:ext cx="2641600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非</a:t>
            </a: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功能性需求点</a:t>
            </a: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分析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38" grpId="0" bldLvl="0" animBg="1"/>
      <p:bldP spid="41" grpId="0" bldLvl="0" animBg="1"/>
      <p:bldP spid="44" grpId="0" bldLvl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4551" y="1248411"/>
            <a:ext cx="1067276" cy="1067276"/>
            <a:chOff x="1833245" y="2037080"/>
            <a:chExt cx="1423035" cy="1423035"/>
          </a:xfrm>
          <a:solidFill>
            <a:schemeClr val="bg1"/>
          </a:solidFill>
        </p:grpSpPr>
        <p:sp>
          <p:nvSpPr>
            <p:cNvPr id="50" name="泪滴形 49"/>
            <p:cNvSpPr/>
            <p:nvPr/>
          </p:nvSpPr>
          <p:spPr>
            <a:xfrm rot="8100000">
              <a:off x="183324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873" name="Freeform 36"/>
            <p:cNvSpPr>
              <a:spLocks noEditPoints="1"/>
            </p:cNvSpPr>
            <p:nvPr/>
          </p:nvSpPr>
          <p:spPr>
            <a:xfrm>
              <a:off x="2149475" y="2462530"/>
              <a:ext cx="752475" cy="572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6" h="217">
                  <a:moveTo>
                    <a:pt x="100" y="62"/>
                  </a:moveTo>
                  <a:cubicBezTo>
                    <a:pt x="89" y="53"/>
                    <a:pt x="89" y="53"/>
                    <a:pt x="89" y="53"/>
                  </a:cubicBezTo>
                  <a:cubicBezTo>
                    <a:pt x="102" y="38"/>
                    <a:pt x="122" y="28"/>
                    <a:pt x="144" y="28"/>
                  </a:cubicBezTo>
                  <a:cubicBezTo>
                    <a:pt x="165" y="28"/>
                    <a:pt x="184" y="37"/>
                    <a:pt x="197" y="51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76" y="49"/>
                    <a:pt x="161" y="41"/>
                    <a:pt x="144" y="41"/>
                  </a:cubicBezTo>
                  <a:cubicBezTo>
                    <a:pt x="126" y="41"/>
                    <a:pt x="110" y="50"/>
                    <a:pt x="100" y="62"/>
                  </a:cubicBezTo>
                  <a:close/>
                  <a:moveTo>
                    <a:pt x="110" y="71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26" y="73"/>
                    <a:pt x="134" y="69"/>
                    <a:pt x="144" y="69"/>
                  </a:cubicBezTo>
                  <a:cubicBezTo>
                    <a:pt x="153" y="69"/>
                    <a:pt x="160" y="72"/>
                    <a:pt x="166" y="7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68" y="60"/>
                    <a:pt x="157" y="55"/>
                    <a:pt x="144" y="55"/>
                  </a:cubicBezTo>
                  <a:cubicBezTo>
                    <a:pt x="130" y="55"/>
                    <a:pt x="118" y="61"/>
                    <a:pt x="110" y="71"/>
                  </a:cubicBezTo>
                  <a:close/>
                  <a:moveTo>
                    <a:pt x="144" y="82"/>
                  </a:moveTo>
                  <a:cubicBezTo>
                    <a:pt x="135" y="82"/>
                    <a:pt x="128" y="90"/>
                    <a:pt x="128" y="99"/>
                  </a:cubicBezTo>
                  <a:cubicBezTo>
                    <a:pt x="128" y="108"/>
                    <a:pt x="135" y="115"/>
                    <a:pt x="144" y="115"/>
                  </a:cubicBezTo>
                  <a:cubicBezTo>
                    <a:pt x="153" y="115"/>
                    <a:pt x="160" y="108"/>
                    <a:pt x="160" y="99"/>
                  </a:cubicBezTo>
                  <a:cubicBezTo>
                    <a:pt x="160" y="90"/>
                    <a:pt x="153" y="82"/>
                    <a:pt x="144" y="82"/>
                  </a:cubicBezTo>
                  <a:close/>
                  <a:moveTo>
                    <a:pt x="275" y="206"/>
                  </a:moveTo>
                  <a:cubicBezTo>
                    <a:pt x="11" y="206"/>
                    <a:pt x="11" y="206"/>
                    <a:pt x="11" y="206"/>
                  </a:cubicBezTo>
                  <a:cubicBezTo>
                    <a:pt x="8" y="206"/>
                    <a:pt x="5" y="205"/>
                    <a:pt x="2" y="204"/>
                  </a:cubicBezTo>
                  <a:cubicBezTo>
                    <a:pt x="2" y="207"/>
                    <a:pt x="2" y="217"/>
                    <a:pt x="11" y="217"/>
                  </a:cubicBezTo>
                  <a:cubicBezTo>
                    <a:pt x="13" y="217"/>
                    <a:pt x="273" y="217"/>
                    <a:pt x="275" y="217"/>
                  </a:cubicBezTo>
                  <a:cubicBezTo>
                    <a:pt x="284" y="217"/>
                    <a:pt x="284" y="207"/>
                    <a:pt x="284" y="204"/>
                  </a:cubicBezTo>
                  <a:cubicBezTo>
                    <a:pt x="281" y="205"/>
                    <a:pt x="278" y="206"/>
                    <a:pt x="275" y="206"/>
                  </a:cubicBezTo>
                  <a:close/>
                  <a:moveTo>
                    <a:pt x="282" y="177"/>
                  </a:moveTo>
                  <a:cubicBezTo>
                    <a:pt x="255" y="134"/>
                    <a:pt x="255" y="134"/>
                    <a:pt x="255" y="134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9"/>
                    <a:pt x="245" y="0"/>
                    <a:pt x="2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1" y="0"/>
                    <a:pt x="31" y="9"/>
                    <a:pt x="31" y="21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1" y="181"/>
                    <a:pt x="0" y="185"/>
                    <a:pt x="2" y="189"/>
                  </a:cubicBezTo>
                  <a:cubicBezTo>
                    <a:pt x="4" y="192"/>
                    <a:pt x="7" y="194"/>
                    <a:pt x="11" y="194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9" y="194"/>
                    <a:pt x="283" y="192"/>
                    <a:pt x="284" y="188"/>
                  </a:cubicBezTo>
                  <a:cubicBezTo>
                    <a:pt x="286" y="184"/>
                    <a:pt x="284" y="180"/>
                    <a:pt x="282" y="177"/>
                  </a:cubicBezTo>
                  <a:close/>
                  <a:moveTo>
                    <a:pt x="46" y="24"/>
                  </a:moveTo>
                  <a:cubicBezTo>
                    <a:pt x="46" y="22"/>
                    <a:pt x="47" y="19"/>
                    <a:pt x="49" y="17"/>
                  </a:cubicBezTo>
                  <a:cubicBezTo>
                    <a:pt x="51" y="15"/>
                    <a:pt x="53" y="14"/>
                    <a:pt x="56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33" y="14"/>
                    <a:pt x="235" y="15"/>
                    <a:pt x="237" y="17"/>
                  </a:cubicBezTo>
                  <a:cubicBezTo>
                    <a:pt x="239" y="19"/>
                    <a:pt x="240" y="22"/>
                    <a:pt x="240" y="2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23"/>
                    <a:pt x="239" y="125"/>
                    <a:pt x="237" y="127"/>
                  </a:cubicBezTo>
                  <a:cubicBezTo>
                    <a:pt x="235" y="129"/>
                    <a:pt x="233" y="130"/>
                    <a:pt x="230" y="130"/>
                  </a:cubicBezTo>
                  <a:cubicBezTo>
                    <a:pt x="228" y="130"/>
                    <a:pt x="56" y="130"/>
                    <a:pt x="56" y="130"/>
                  </a:cubicBezTo>
                  <a:cubicBezTo>
                    <a:pt x="53" y="130"/>
                    <a:pt x="51" y="129"/>
                    <a:pt x="49" y="127"/>
                  </a:cubicBezTo>
                  <a:cubicBezTo>
                    <a:pt x="47" y="125"/>
                    <a:pt x="46" y="123"/>
                    <a:pt x="46" y="120"/>
                  </a:cubicBezTo>
                  <a:lnTo>
                    <a:pt x="46" y="24"/>
                  </a:lnTo>
                  <a:close/>
                  <a:moveTo>
                    <a:pt x="43" y="143"/>
                  </a:moveTo>
                  <a:cubicBezTo>
                    <a:pt x="243" y="143"/>
                    <a:pt x="243" y="143"/>
                    <a:pt x="243" y="143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38" y="151"/>
                    <a:pt x="38" y="151"/>
                    <a:pt x="38" y="151"/>
                  </a:cubicBezTo>
                  <a:lnTo>
                    <a:pt x="43" y="143"/>
                  </a:lnTo>
                  <a:close/>
                  <a:moveTo>
                    <a:pt x="34" y="157"/>
                  </a:moveTo>
                  <a:cubicBezTo>
                    <a:pt x="252" y="157"/>
                    <a:pt x="252" y="157"/>
                    <a:pt x="252" y="157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9" y="165"/>
                    <a:pt x="29" y="165"/>
                    <a:pt x="29" y="165"/>
                  </a:cubicBezTo>
                  <a:lnTo>
                    <a:pt x="34" y="157"/>
                  </a:lnTo>
                  <a:close/>
                  <a:moveTo>
                    <a:pt x="97" y="179"/>
                  </a:moveTo>
                  <a:cubicBezTo>
                    <a:pt x="20" y="179"/>
                    <a:pt x="20" y="179"/>
                    <a:pt x="20" y="179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100" y="171"/>
                    <a:pt x="100" y="171"/>
                    <a:pt x="100" y="171"/>
                  </a:cubicBezTo>
                  <a:lnTo>
                    <a:pt x="97" y="179"/>
                  </a:lnTo>
                  <a:close/>
                  <a:moveTo>
                    <a:pt x="189" y="179"/>
                  </a:moveTo>
                  <a:cubicBezTo>
                    <a:pt x="186" y="171"/>
                    <a:pt x="186" y="171"/>
                    <a:pt x="186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66" y="179"/>
                    <a:pt x="266" y="179"/>
                    <a:pt x="266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59320" y="466726"/>
            <a:ext cx="1067276" cy="1067276"/>
            <a:chOff x="4164965" y="2037080"/>
            <a:chExt cx="1423035" cy="1423035"/>
          </a:xfrm>
          <a:solidFill>
            <a:schemeClr val="bg1"/>
          </a:solidFill>
        </p:grpSpPr>
        <p:sp>
          <p:nvSpPr>
            <p:cNvPr id="51" name="泪滴形 50"/>
            <p:cNvSpPr/>
            <p:nvPr/>
          </p:nvSpPr>
          <p:spPr>
            <a:xfrm rot="8100000">
              <a:off x="416496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874" name="Freeform 28"/>
            <p:cNvSpPr>
              <a:spLocks noEditPoints="1"/>
            </p:cNvSpPr>
            <p:nvPr/>
          </p:nvSpPr>
          <p:spPr>
            <a:xfrm>
              <a:off x="4559300" y="2414905"/>
              <a:ext cx="668020" cy="66802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113848" y="1248411"/>
            <a:ext cx="1067276" cy="1067276"/>
            <a:chOff x="6496050" y="2037080"/>
            <a:chExt cx="1423035" cy="1423035"/>
          </a:xfrm>
          <a:solidFill>
            <a:schemeClr val="bg1"/>
          </a:solidFill>
        </p:grpSpPr>
        <p:sp>
          <p:nvSpPr>
            <p:cNvPr id="52" name="泪滴形 51"/>
            <p:cNvSpPr/>
            <p:nvPr/>
          </p:nvSpPr>
          <p:spPr>
            <a:xfrm rot="8100000">
              <a:off x="649605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875" name="Freeform 12"/>
            <p:cNvSpPr>
              <a:spLocks noEditPoints="1"/>
            </p:cNvSpPr>
            <p:nvPr/>
          </p:nvSpPr>
          <p:spPr>
            <a:xfrm>
              <a:off x="6882765" y="2398395"/>
              <a:ext cx="663575" cy="699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01">
                  <a:moveTo>
                    <a:pt x="20" y="86"/>
                  </a:moveTo>
                  <a:cubicBezTo>
                    <a:pt x="12" y="78"/>
                    <a:pt x="8" y="68"/>
                    <a:pt x="7" y="58"/>
                  </a:cubicBezTo>
                  <a:cubicBezTo>
                    <a:pt x="7" y="48"/>
                    <a:pt x="10" y="38"/>
                    <a:pt x="18" y="29"/>
                  </a:cubicBezTo>
                  <a:cubicBezTo>
                    <a:pt x="24" y="22"/>
                    <a:pt x="33" y="18"/>
                    <a:pt x="42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6" y="16"/>
                    <a:pt x="66" y="19"/>
                    <a:pt x="74" y="27"/>
                  </a:cubicBezTo>
                  <a:cubicBezTo>
                    <a:pt x="82" y="34"/>
                    <a:pt x="87" y="44"/>
                    <a:pt x="87" y="54"/>
                  </a:cubicBezTo>
                  <a:cubicBezTo>
                    <a:pt x="88" y="65"/>
                    <a:pt x="84" y="75"/>
                    <a:pt x="77" y="83"/>
                  </a:cubicBezTo>
                  <a:cubicBezTo>
                    <a:pt x="76" y="84"/>
                    <a:pt x="76" y="84"/>
                    <a:pt x="75" y="85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59" y="95"/>
                    <a:pt x="54" y="96"/>
                    <a:pt x="49" y="96"/>
                  </a:cubicBezTo>
                  <a:cubicBezTo>
                    <a:pt x="44" y="96"/>
                    <a:pt x="38" y="95"/>
                    <a:pt x="32" y="9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20" y="86"/>
                    <a:pt x="20" y="86"/>
                  </a:cubicBezTo>
                  <a:close/>
                  <a:moveTo>
                    <a:pt x="82" y="6"/>
                  </a:moveTo>
                  <a:cubicBezTo>
                    <a:pt x="74" y="3"/>
                    <a:pt x="66" y="5"/>
                    <a:pt x="60" y="1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4"/>
                    <a:pt x="94" y="15"/>
                    <a:pt x="88" y="9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6"/>
                    <a:pt x="82" y="6"/>
                    <a:pt x="82" y="6"/>
                  </a:cubicBezTo>
                  <a:close/>
                  <a:moveTo>
                    <a:pt x="14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15"/>
                    <a:pt x="0" y="24"/>
                    <a:pt x="4" y="3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0" y="5"/>
                    <a:pt x="21" y="3"/>
                    <a:pt x="14" y="6"/>
                  </a:cubicBezTo>
                  <a:close/>
                  <a:moveTo>
                    <a:pt x="43" y="54"/>
                  </a:moveTo>
                  <a:cubicBezTo>
                    <a:pt x="42" y="55"/>
                    <a:pt x="42" y="55"/>
                    <a:pt x="42" y="56"/>
                  </a:cubicBezTo>
                  <a:cubicBezTo>
                    <a:pt x="35" y="57"/>
                    <a:pt x="28" y="58"/>
                    <a:pt x="22" y="61"/>
                  </a:cubicBezTo>
                  <a:cubicBezTo>
                    <a:pt x="22" y="62"/>
                    <a:pt x="22" y="63"/>
                    <a:pt x="22" y="64"/>
                  </a:cubicBezTo>
                  <a:cubicBezTo>
                    <a:pt x="29" y="63"/>
                    <a:pt x="37" y="62"/>
                    <a:pt x="43" y="59"/>
                  </a:cubicBezTo>
                  <a:cubicBezTo>
                    <a:pt x="44" y="60"/>
                    <a:pt x="45" y="61"/>
                    <a:pt x="46" y="61"/>
                  </a:cubicBezTo>
                  <a:cubicBezTo>
                    <a:pt x="49" y="62"/>
                    <a:pt x="53" y="61"/>
                    <a:pt x="54" y="58"/>
                  </a:cubicBezTo>
                  <a:cubicBezTo>
                    <a:pt x="55" y="55"/>
                    <a:pt x="53" y="51"/>
                    <a:pt x="50" y="50"/>
                  </a:cubicBezTo>
                  <a:cubicBezTo>
                    <a:pt x="50" y="50"/>
                    <a:pt x="49" y="50"/>
                    <a:pt x="49" y="50"/>
                  </a:cubicBezTo>
                  <a:cubicBezTo>
                    <a:pt x="47" y="46"/>
                    <a:pt x="44" y="41"/>
                    <a:pt x="41" y="37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9" y="44"/>
                    <a:pt x="41" y="48"/>
                    <a:pt x="44" y="52"/>
                  </a:cubicBezTo>
                  <a:cubicBezTo>
                    <a:pt x="43" y="52"/>
                    <a:pt x="43" y="53"/>
                    <a:pt x="43" y="54"/>
                  </a:cubicBezTo>
                  <a:close/>
                  <a:moveTo>
                    <a:pt x="18" y="58"/>
                  </a:moveTo>
                  <a:cubicBezTo>
                    <a:pt x="19" y="65"/>
                    <a:pt x="22" y="72"/>
                    <a:pt x="28" y="78"/>
                  </a:cubicBezTo>
                  <a:cubicBezTo>
                    <a:pt x="34" y="83"/>
                    <a:pt x="41" y="86"/>
                    <a:pt x="49" y="85"/>
                  </a:cubicBezTo>
                  <a:cubicBezTo>
                    <a:pt x="56" y="85"/>
                    <a:pt x="63" y="82"/>
                    <a:pt x="69" y="76"/>
                  </a:cubicBezTo>
                  <a:cubicBezTo>
                    <a:pt x="74" y="70"/>
                    <a:pt x="77" y="62"/>
                    <a:pt x="76" y="55"/>
                  </a:cubicBezTo>
                  <a:cubicBezTo>
                    <a:pt x="76" y="47"/>
                    <a:pt x="73" y="40"/>
                    <a:pt x="67" y="35"/>
                  </a:cubicBezTo>
                  <a:cubicBezTo>
                    <a:pt x="61" y="29"/>
                    <a:pt x="53" y="27"/>
                    <a:pt x="46" y="27"/>
                  </a:cubicBezTo>
                  <a:cubicBezTo>
                    <a:pt x="38" y="28"/>
                    <a:pt x="31" y="31"/>
                    <a:pt x="26" y="37"/>
                  </a:cubicBezTo>
                  <a:cubicBezTo>
                    <a:pt x="20" y="43"/>
                    <a:pt x="18" y="50"/>
                    <a:pt x="18" y="58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59585" y="466726"/>
            <a:ext cx="1067276" cy="1067276"/>
            <a:chOff x="8827770" y="2037080"/>
            <a:chExt cx="1423035" cy="1423035"/>
          </a:xfrm>
          <a:solidFill>
            <a:schemeClr val="bg1"/>
          </a:solidFill>
        </p:grpSpPr>
        <p:sp>
          <p:nvSpPr>
            <p:cNvPr id="53" name="泪滴形 52"/>
            <p:cNvSpPr/>
            <p:nvPr/>
          </p:nvSpPr>
          <p:spPr>
            <a:xfrm rot="8100000">
              <a:off x="882777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876" name="Freeform 10"/>
            <p:cNvSpPr>
              <a:spLocks noEditPoints="1"/>
            </p:cNvSpPr>
            <p:nvPr/>
          </p:nvSpPr>
          <p:spPr>
            <a:xfrm>
              <a:off x="9253220" y="2385695"/>
              <a:ext cx="639445" cy="7251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0" h="102">
                  <a:moveTo>
                    <a:pt x="14" y="40"/>
                  </a:move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9" y="47"/>
                    <a:pt x="79" y="5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9" y="96"/>
                    <a:pt x="72" y="102"/>
                    <a:pt x="65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33"/>
                    <a:pt x="0" y="30"/>
                    <a:pt x="1" y="28"/>
                  </a:cubicBezTo>
                  <a:cubicBezTo>
                    <a:pt x="3" y="24"/>
                    <a:pt x="5" y="22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30"/>
                    <a:pt x="9" y="31"/>
                  </a:cubicBezTo>
                  <a:cubicBezTo>
                    <a:pt x="9" y="32"/>
                    <a:pt x="9" y="33"/>
                    <a:pt x="9" y="34"/>
                  </a:cubicBezTo>
                  <a:cubicBezTo>
                    <a:pt x="9" y="36"/>
                    <a:pt x="9" y="37"/>
                    <a:pt x="10" y="38"/>
                  </a:cubicBezTo>
                  <a:cubicBezTo>
                    <a:pt x="11" y="39"/>
                    <a:pt x="12" y="40"/>
                    <a:pt x="14" y="40"/>
                  </a:cubicBezTo>
                  <a:close/>
                  <a:moveTo>
                    <a:pt x="57" y="67"/>
                  </a:moveTo>
                  <a:cubicBezTo>
                    <a:pt x="53" y="67"/>
                    <a:pt x="51" y="69"/>
                    <a:pt x="51" y="73"/>
                  </a:cubicBezTo>
                  <a:cubicBezTo>
                    <a:pt x="51" y="76"/>
                    <a:pt x="53" y="79"/>
                    <a:pt x="57" y="79"/>
                  </a:cubicBezTo>
                  <a:cubicBezTo>
                    <a:pt x="60" y="79"/>
                    <a:pt x="63" y="76"/>
                    <a:pt x="63" y="73"/>
                  </a:cubicBezTo>
                  <a:cubicBezTo>
                    <a:pt x="63" y="69"/>
                    <a:pt x="60" y="67"/>
                    <a:pt x="57" y="67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9" name="文本框 15"/>
          <p:cNvSpPr txBox="1"/>
          <p:nvPr/>
        </p:nvSpPr>
        <p:spPr>
          <a:xfrm>
            <a:off x="508635" y="245745"/>
            <a:ext cx="1311910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界面设计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622409" y="2666872"/>
            <a:ext cx="1051560" cy="48387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登陆界面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362276" y="3155823"/>
            <a:ext cx="1571826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输入用户名（学号、教职工号、管理员账号）与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密码进行登陆系统。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1210"/>
          <p:cNvSpPr/>
          <p:nvPr/>
        </p:nvSpPr>
        <p:spPr>
          <a:xfrm>
            <a:off x="2252879" y="1885187"/>
            <a:ext cx="1280160" cy="48387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管理员</a:t>
            </a: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界面</a:t>
            </a:r>
            <a:endParaRPr lang="zh-CN" altLang="en-US" sz="1800" b="1" dirty="0" smtClea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2107045" y="2374138"/>
            <a:ext cx="1571826" cy="200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可进入学生信息界面、考勤信息界面、教师信息界面与课程信息界面，可对所有信息进行更改与统计。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1210"/>
          <p:cNvSpPr/>
          <p:nvPr/>
        </p:nvSpPr>
        <p:spPr>
          <a:xfrm>
            <a:off x="4121707" y="2666872"/>
            <a:ext cx="1051560" cy="48387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教师界面</a:t>
            </a:r>
            <a:endParaRPr lang="zh-CN" altLang="en-US" sz="1800" b="1" dirty="0" smtClea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3861573" y="3155823"/>
            <a:ext cx="1571826" cy="168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可进入学生考勤信息界面、所授课程信息界面，仅能对考勤信息进行更改与统计。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1210"/>
          <p:cNvSpPr/>
          <p:nvPr/>
        </p:nvSpPr>
        <p:spPr>
          <a:xfrm>
            <a:off x="5867444" y="1885187"/>
            <a:ext cx="1051560" cy="48387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学生界面</a:t>
            </a:r>
            <a:endParaRPr lang="zh-CN" altLang="en-US" sz="1800" b="1" dirty="0" smtClea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5607310" y="2374138"/>
            <a:ext cx="1571826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可进入个人考勤信息界面，仅能查询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个人信息，无任何修改权限。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43998" y="776162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532175" y="1247776"/>
            <a:ext cx="1067276" cy="1067276"/>
            <a:chOff x="8827770" y="2037080"/>
            <a:chExt cx="1423035" cy="1423035"/>
          </a:xfrm>
          <a:solidFill>
            <a:schemeClr val="bg1"/>
          </a:solidFill>
        </p:grpSpPr>
        <p:sp>
          <p:nvSpPr>
            <p:cNvPr id="4" name="泪滴形 3"/>
            <p:cNvSpPr/>
            <p:nvPr/>
          </p:nvSpPr>
          <p:spPr>
            <a:xfrm rot="8100000">
              <a:off x="882777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lnSpc>
                  <a:spcPct val="150000"/>
                </a:lnSpc>
                <a:defRPr/>
              </a:pPr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" name="Freeform 10"/>
            <p:cNvSpPr>
              <a:spLocks noEditPoints="1"/>
            </p:cNvSpPr>
            <p:nvPr/>
          </p:nvSpPr>
          <p:spPr>
            <a:xfrm>
              <a:off x="9253220" y="2385695"/>
              <a:ext cx="639445" cy="7251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0" h="102">
                  <a:moveTo>
                    <a:pt x="14" y="40"/>
                  </a:move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9" y="47"/>
                    <a:pt x="79" y="5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9" y="96"/>
                    <a:pt x="72" y="102"/>
                    <a:pt x="65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33"/>
                    <a:pt x="0" y="30"/>
                    <a:pt x="1" y="28"/>
                  </a:cubicBezTo>
                  <a:cubicBezTo>
                    <a:pt x="3" y="24"/>
                    <a:pt x="5" y="22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30"/>
                    <a:pt x="9" y="31"/>
                  </a:cubicBezTo>
                  <a:cubicBezTo>
                    <a:pt x="9" y="32"/>
                    <a:pt x="9" y="33"/>
                    <a:pt x="9" y="34"/>
                  </a:cubicBezTo>
                  <a:cubicBezTo>
                    <a:pt x="9" y="36"/>
                    <a:pt x="9" y="37"/>
                    <a:pt x="10" y="38"/>
                  </a:cubicBezTo>
                  <a:cubicBezTo>
                    <a:pt x="11" y="39"/>
                    <a:pt x="12" y="40"/>
                    <a:pt x="14" y="40"/>
                  </a:cubicBezTo>
                  <a:close/>
                  <a:moveTo>
                    <a:pt x="57" y="67"/>
                  </a:moveTo>
                  <a:cubicBezTo>
                    <a:pt x="53" y="67"/>
                    <a:pt x="51" y="69"/>
                    <a:pt x="51" y="73"/>
                  </a:cubicBezTo>
                  <a:cubicBezTo>
                    <a:pt x="51" y="76"/>
                    <a:pt x="53" y="79"/>
                    <a:pt x="57" y="79"/>
                  </a:cubicBezTo>
                  <a:cubicBezTo>
                    <a:pt x="60" y="79"/>
                    <a:pt x="63" y="76"/>
                    <a:pt x="63" y="73"/>
                  </a:cubicBezTo>
                  <a:cubicBezTo>
                    <a:pt x="63" y="69"/>
                    <a:pt x="60" y="67"/>
                    <a:pt x="57" y="67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p>
              <a:pPr>
                <a:lnSpc>
                  <a:spcPct val="150000"/>
                </a:lnSpc>
              </a:pPr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6" name="TextBox 1210"/>
          <p:cNvSpPr/>
          <p:nvPr/>
        </p:nvSpPr>
        <p:spPr>
          <a:xfrm>
            <a:off x="7311434" y="2666237"/>
            <a:ext cx="1508760" cy="48387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p>
            <a:pPr lvl="0"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签到视频界面</a:t>
            </a:r>
            <a:endParaRPr lang="zh-CN" altLang="en-US" sz="1800" b="1" dirty="0" smtClea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7279640" y="3155315"/>
            <a:ext cx="1742440" cy="168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显示同学进行人脸识别的视频，视频中在同学的头部形成一个框，框的上部显示同学姓名或学号。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49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49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49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49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49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49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649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149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49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149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649"/>
                            </p:stCondLst>
                            <p:childTnLst>
                              <p:par>
                                <p:cTn id="8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149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649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149"/>
                            </p:stCondLst>
                            <p:childTnLst>
                              <p:par>
                                <p:cTn id="9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开发环境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ldLvl="0" animBg="1"/>
      <p:bldP spid="103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_3"/>
          <p:cNvSpPr/>
          <p:nvPr/>
        </p:nvSpPr>
        <p:spPr>
          <a:xfrm>
            <a:off x="3842962" y="1406960"/>
            <a:ext cx="1281388" cy="1281388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0" name="MH_Other_1"/>
          <p:cNvSpPr/>
          <p:nvPr/>
        </p:nvSpPr>
        <p:spPr>
          <a:xfrm>
            <a:off x="1540477" y="1618958"/>
            <a:ext cx="858110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1" name="MH_Other_2"/>
          <p:cNvSpPr/>
          <p:nvPr/>
        </p:nvSpPr>
        <p:spPr>
          <a:xfrm>
            <a:off x="2671453" y="1618958"/>
            <a:ext cx="856916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2" name="MH_Other_3"/>
          <p:cNvSpPr/>
          <p:nvPr/>
        </p:nvSpPr>
        <p:spPr>
          <a:xfrm>
            <a:off x="5438466" y="1618958"/>
            <a:ext cx="856916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3" name="MH_Other_4"/>
          <p:cNvSpPr/>
          <p:nvPr/>
        </p:nvSpPr>
        <p:spPr>
          <a:xfrm>
            <a:off x="6568684" y="1618958"/>
            <a:ext cx="857714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4" name="MH_Other_5"/>
          <p:cNvSpPr/>
          <p:nvPr/>
        </p:nvSpPr>
        <p:spPr>
          <a:xfrm>
            <a:off x="2361190" y="2202024"/>
            <a:ext cx="326824" cy="32562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30" name="MH_Other_6"/>
          <p:cNvSpPr/>
          <p:nvPr/>
        </p:nvSpPr>
        <p:spPr>
          <a:xfrm>
            <a:off x="3480377" y="1567299"/>
            <a:ext cx="326824" cy="326822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5" name="MH_Other_7"/>
          <p:cNvSpPr/>
          <p:nvPr/>
        </p:nvSpPr>
        <p:spPr>
          <a:xfrm>
            <a:off x="5131536" y="2199642"/>
            <a:ext cx="326824" cy="32562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3" name="MH_Other_8"/>
          <p:cNvSpPr/>
          <p:nvPr/>
        </p:nvSpPr>
        <p:spPr>
          <a:xfrm>
            <a:off x="6259296" y="1579205"/>
            <a:ext cx="326824" cy="326822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7" name="MH_Other_9"/>
          <p:cNvSpPr/>
          <p:nvPr/>
        </p:nvSpPr>
        <p:spPr bwMode="auto">
          <a:xfrm>
            <a:off x="1779746" y="1823578"/>
            <a:ext cx="442913" cy="401479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40" name="MH_Other_10"/>
          <p:cNvSpPr/>
          <p:nvPr/>
        </p:nvSpPr>
        <p:spPr bwMode="auto">
          <a:xfrm>
            <a:off x="2956084" y="1851201"/>
            <a:ext cx="288131" cy="392906"/>
          </a:xfrm>
          <a:custGeom>
            <a:avLst/>
            <a:gdLst>
              <a:gd name="T0" fmla="*/ 821150 w 1122363"/>
              <a:gd name="T1" fmla="*/ 1319439 h 1531938"/>
              <a:gd name="T2" fmla="*/ 818610 w 1122363"/>
              <a:gd name="T3" fmla="*/ 1374324 h 1531938"/>
              <a:gd name="T4" fmla="*/ 763001 w 1122363"/>
              <a:gd name="T5" fmla="*/ 1407818 h 1531938"/>
              <a:gd name="T6" fmla="*/ 617712 w 1122363"/>
              <a:gd name="T7" fmla="*/ 1069756 h 1531938"/>
              <a:gd name="T8" fmla="*/ 595045 w 1122363"/>
              <a:gd name="T9" fmla="*/ 1020228 h 1531938"/>
              <a:gd name="T10" fmla="*/ 616862 w 1122363"/>
              <a:gd name="T11" fmla="*/ 985788 h 1531938"/>
              <a:gd name="T12" fmla="*/ 638822 w 1122363"/>
              <a:gd name="T13" fmla="*/ 861065 h 1531938"/>
              <a:gd name="T14" fmla="*/ 533011 w 1122363"/>
              <a:gd name="T15" fmla="*/ 900272 h 1531938"/>
              <a:gd name="T16" fmla="*/ 472344 w 1122363"/>
              <a:gd name="T17" fmla="*/ 959225 h 1531938"/>
              <a:gd name="T18" fmla="*/ 447514 w 1122363"/>
              <a:gd name="T19" fmla="*/ 1068950 h 1531938"/>
              <a:gd name="T20" fmla="*/ 483631 w 1122363"/>
              <a:gd name="T21" fmla="*/ 1155544 h 1531938"/>
              <a:gd name="T22" fmla="*/ 563202 w 1122363"/>
              <a:gd name="T23" fmla="*/ 1213369 h 1531938"/>
              <a:gd name="T24" fmla="*/ 641644 w 1122363"/>
              <a:gd name="T25" fmla="*/ 1407149 h 1531938"/>
              <a:gd name="T26" fmla="*/ 522288 w 1122363"/>
              <a:gd name="T27" fmla="*/ 1360326 h 1531938"/>
              <a:gd name="T28" fmla="*/ 562920 w 1122363"/>
              <a:gd name="T29" fmla="*/ 1503052 h 1531938"/>
              <a:gd name="T30" fmla="*/ 767489 w 1122363"/>
              <a:gd name="T31" fmla="*/ 1526182 h 1531938"/>
              <a:gd name="T32" fmla="*/ 873019 w 1122363"/>
              <a:gd name="T33" fmla="*/ 1493462 h 1531938"/>
              <a:gd name="T34" fmla="*/ 940739 w 1122363"/>
              <a:gd name="T35" fmla="*/ 1437049 h 1531938"/>
              <a:gd name="T36" fmla="*/ 975445 w 1122363"/>
              <a:gd name="T37" fmla="*/ 1352710 h 1531938"/>
              <a:gd name="T38" fmla="*/ 957387 w 1122363"/>
              <a:gd name="T39" fmla="*/ 1244960 h 1531938"/>
              <a:gd name="T40" fmla="*/ 862579 w 1122363"/>
              <a:gd name="T41" fmla="*/ 1159211 h 1531938"/>
              <a:gd name="T42" fmla="*/ 777366 w 1122363"/>
              <a:gd name="T43" fmla="*/ 984893 h 1531938"/>
              <a:gd name="T44" fmla="*/ 941021 w 1122363"/>
              <a:gd name="T45" fmla="*/ 1068103 h 1531938"/>
              <a:gd name="T46" fmla="*/ 812918 w 1122363"/>
              <a:gd name="T47" fmla="*/ 868963 h 1531938"/>
              <a:gd name="T48" fmla="*/ 768618 w 1122363"/>
              <a:gd name="T49" fmla="*/ 464758 h 1531938"/>
              <a:gd name="T50" fmla="*/ 956258 w 1122363"/>
              <a:gd name="T51" fmla="*/ 515531 h 1531938"/>
              <a:gd name="T52" fmla="*/ 1106652 w 1122363"/>
              <a:gd name="T53" fmla="*/ 632589 h 1531938"/>
              <a:gd name="T54" fmla="*/ 1227702 w 1122363"/>
              <a:gd name="T55" fmla="*/ 820164 h 1531938"/>
              <a:gd name="T56" fmla="*/ 1327023 w 1122363"/>
              <a:gd name="T57" fmla="*/ 1081925 h 1531938"/>
              <a:gd name="T58" fmla="*/ 1396717 w 1122363"/>
              <a:gd name="T59" fmla="*/ 1393892 h 1531938"/>
              <a:gd name="T60" fmla="*/ 1355239 w 1122363"/>
              <a:gd name="T61" fmla="*/ 1597827 h 1531938"/>
              <a:gd name="T62" fmla="*/ 1228829 w 1122363"/>
              <a:gd name="T63" fmla="*/ 1750144 h 1531938"/>
              <a:gd name="T64" fmla="*/ 1040908 w 1122363"/>
              <a:gd name="T65" fmla="*/ 1850561 h 1531938"/>
              <a:gd name="T66" fmla="*/ 813764 w 1122363"/>
              <a:gd name="T67" fmla="*/ 1899358 h 1531938"/>
              <a:gd name="T68" fmla="*/ 571385 w 1122363"/>
              <a:gd name="T69" fmla="*/ 1896538 h 1531938"/>
              <a:gd name="T70" fmla="*/ 341985 w 1122363"/>
              <a:gd name="T71" fmla="*/ 1837867 h 1531938"/>
              <a:gd name="T72" fmla="*/ 152933 w 1122363"/>
              <a:gd name="T73" fmla="*/ 1725604 h 1531938"/>
              <a:gd name="T74" fmla="*/ 31320 w 1122363"/>
              <a:gd name="T75" fmla="*/ 1563133 h 1531938"/>
              <a:gd name="T76" fmla="*/ 3668 w 1122363"/>
              <a:gd name="T77" fmla="*/ 1352710 h 1531938"/>
              <a:gd name="T78" fmla="*/ 126691 w 1122363"/>
              <a:gd name="T79" fmla="*/ 958096 h 1531938"/>
              <a:gd name="T80" fmla="*/ 230811 w 1122363"/>
              <a:gd name="T81" fmla="*/ 743160 h 1531938"/>
              <a:gd name="T82" fmla="*/ 362301 w 1122363"/>
              <a:gd name="T83" fmla="*/ 582099 h 1531938"/>
              <a:gd name="T84" fmla="*/ 534421 w 1122363"/>
              <a:gd name="T85" fmla="*/ 485632 h 1531938"/>
              <a:gd name="T86" fmla="*/ 596426 w 1122363"/>
              <a:gd name="T87" fmla="*/ 1978 h 1531938"/>
              <a:gd name="T88" fmla="*/ 686940 w 1122363"/>
              <a:gd name="T89" fmla="*/ 37299 h 1531938"/>
              <a:gd name="T90" fmla="*/ 778299 w 1122363"/>
              <a:gd name="T91" fmla="*/ 32213 h 1531938"/>
              <a:gd name="T92" fmla="*/ 882912 w 1122363"/>
              <a:gd name="T93" fmla="*/ 282 h 1531938"/>
              <a:gd name="T94" fmla="*/ 944383 w 1122363"/>
              <a:gd name="T95" fmla="*/ 34192 h 1531938"/>
              <a:gd name="T96" fmla="*/ 991755 w 1122363"/>
              <a:gd name="T97" fmla="*/ 157394 h 1531938"/>
              <a:gd name="T98" fmla="*/ 1048714 w 1122363"/>
              <a:gd name="T99" fmla="*/ 165023 h 1531938"/>
              <a:gd name="T100" fmla="*/ 1092702 w 1122363"/>
              <a:gd name="T101" fmla="*/ 159655 h 1531938"/>
              <a:gd name="T102" fmla="*/ 1063377 w 1122363"/>
              <a:gd name="T103" fmla="*/ 261663 h 1531938"/>
              <a:gd name="T104" fmla="*/ 978784 w 1122363"/>
              <a:gd name="T105" fmla="*/ 348130 h 1531938"/>
              <a:gd name="T106" fmla="*/ 836387 w 1122363"/>
              <a:gd name="T107" fmla="*/ 422166 h 1531938"/>
              <a:gd name="T108" fmla="*/ 657614 w 1122363"/>
              <a:gd name="T109" fmla="*/ 404646 h 1531938"/>
              <a:gd name="T110" fmla="*/ 554694 w 1122363"/>
              <a:gd name="T111" fmla="*/ 419340 h 1531938"/>
              <a:gd name="T112" fmla="*/ 313322 w 1122363"/>
              <a:gd name="T113" fmla="*/ 219560 h 1531938"/>
              <a:gd name="T114" fmla="*/ 410321 w 1122363"/>
              <a:gd name="T115" fmla="*/ 170392 h 1531938"/>
              <a:gd name="T116" fmla="*/ 485327 w 1122363"/>
              <a:gd name="T117" fmla="*/ 159089 h 1531938"/>
              <a:gd name="T118" fmla="*/ 519164 w 1122363"/>
              <a:gd name="T119" fmla="*/ 54537 h 1531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8" name="MH_Other_11"/>
          <p:cNvSpPr/>
          <p:nvPr/>
        </p:nvSpPr>
        <p:spPr bwMode="auto">
          <a:xfrm>
            <a:off x="4253866" y="1817864"/>
            <a:ext cx="459581" cy="459581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42" name="MH_Other_12"/>
          <p:cNvSpPr/>
          <p:nvPr/>
        </p:nvSpPr>
        <p:spPr bwMode="auto">
          <a:xfrm>
            <a:off x="5708809" y="1887872"/>
            <a:ext cx="316706" cy="320516"/>
          </a:xfrm>
          <a:custGeom>
            <a:avLst/>
            <a:gdLst>
              <a:gd name="T0" fmla="*/ 2147483646 w 5438"/>
              <a:gd name="T1" fmla="*/ 0 h 5494"/>
              <a:gd name="T2" fmla="*/ 0 w 5438"/>
              <a:gd name="T3" fmla="*/ 2147483646 h 5494"/>
              <a:gd name="T4" fmla="*/ 2147483646 w 5438"/>
              <a:gd name="T5" fmla="*/ 2147483646 h 5494"/>
              <a:gd name="T6" fmla="*/ 2147483646 w 5438"/>
              <a:gd name="T7" fmla="*/ 2147483646 h 5494"/>
              <a:gd name="T8" fmla="*/ 2147483646 w 5438"/>
              <a:gd name="T9" fmla="*/ 2147483646 h 5494"/>
              <a:gd name="T10" fmla="*/ 2147483646 w 5438"/>
              <a:gd name="T11" fmla="*/ 2147483646 h 5494"/>
              <a:gd name="T12" fmla="*/ 2147483646 w 5438"/>
              <a:gd name="T13" fmla="*/ 2147483646 h 5494"/>
              <a:gd name="T14" fmla="*/ 2147483646 w 5438"/>
              <a:gd name="T15" fmla="*/ 2147483646 h 5494"/>
              <a:gd name="T16" fmla="*/ 2147483646 w 5438"/>
              <a:gd name="T17" fmla="*/ 2147483646 h 5494"/>
              <a:gd name="T18" fmla="*/ 2147483646 w 5438"/>
              <a:gd name="T19" fmla="*/ 2147483646 h 5494"/>
              <a:gd name="T20" fmla="*/ 2147483646 w 5438"/>
              <a:gd name="T21" fmla="*/ 2147483646 h 5494"/>
              <a:gd name="T22" fmla="*/ 2147483646 w 5438"/>
              <a:gd name="T23" fmla="*/ 2147483646 h 5494"/>
              <a:gd name="T24" fmla="*/ 2147483646 w 5438"/>
              <a:gd name="T25" fmla="*/ 2147483646 h 5494"/>
              <a:gd name="T26" fmla="*/ 2147483646 w 5438"/>
              <a:gd name="T27" fmla="*/ 2147483646 h 5494"/>
              <a:gd name="T28" fmla="*/ 2147483646 w 5438"/>
              <a:gd name="T29" fmla="*/ 2147483646 h 5494"/>
              <a:gd name="T30" fmla="*/ 2147483646 w 5438"/>
              <a:gd name="T31" fmla="*/ 2147483646 h 5494"/>
              <a:gd name="T32" fmla="*/ 2147483646 w 5438"/>
              <a:gd name="T33" fmla="*/ 2147483646 h 5494"/>
              <a:gd name="T34" fmla="*/ 2147483646 w 5438"/>
              <a:gd name="T35" fmla="*/ 2147483646 h 5494"/>
              <a:gd name="T36" fmla="*/ 2147483646 w 5438"/>
              <a:gd name="T37" fmla="*/ 2147483646 h 5494"/>
              <a:gd name="T38" fmla="*/ 2147483646 w 5438"/>
              <a:gd name="T39" fmla="*/ 2147483646 h 5494"/>
              <a:gd name="T40" fmla="*/ 2147483646 w 5438"/>
              <a:gd name="T41" fmla="*/ 2147483646 h 5494"/>
              <a:gd name="T42" fmla="*/ 2147483646 w 5438"/>
              <a:gd name="T43" fmla="*/ 2147483646 h 5494"/>
              <a:gd name="T44" fmla="*/ 2147483646 w 5438"/>
              <a:gd name="T45" fmla="*/ 2147483646 h 5494"/>
              <a:gd name="T46" fmla="*/ 2147483646 w 5438"/>
              <a:gd name="T47" fmla="*/ 2147483646 h 5494"/>
              <a:gd name="T48" fmla="*/ 2147483646 w 5438"/>
              <a:gd name="T49" fmla="*/ 2147483646 h 5494"/>
              <a:gd name="T50" fmla="*/ 2147483646 w 5438"/>
              <a:gd name="T51" fmla="*/ 2147483646 h 5494"/>
              <a:gd name="T52" fmla="*/ 2147483646 w 5438"/>
              <a:gd name="T53" fmla="*/ 2147483646 h 5494"/>
              <a:gd name="T54" fmla="*/ 2147483646 w 5438"/>
              <a:gd name="T55" fmla="*/ 2147483646 h 5494"/>
              <a:gd name="T56" fmla="*/ 2147483646 w 5438"/>
              <a:gd name="T57" fmla="*/ 2147483646 h 5494"/>
              <a:gd name="T58" fmla="*/ 2147483646 w 5438"/>
              <a:gd name="T59" fmla="*/ 2147483646 h 5494"/>
              <a:gd name="T60" fmla="*/ 2147483646 w 5438"/>
              <a:gd name="T61" fmla="*/ 2147483646 h 5494"/>
              <a:gd name="T62" fmla="*/ 2147483646 w 5438"/>
              <a:gd name="T63" fmla="*/ 2147483646 h 5494"/>
              <a:gd name="T64" fmla="*/ 2147483646 w 5438"/>
              <a:gd name="T65" fmla="*/ 2147483646 h 5494"/>
              <a:gd name="T66" fmla="*/ 2147483646 w 5438"/>
              <a:gd name="T67" fmla="*/ 2147483646 h 5494"/>
              <a:gd name="T68" fmla="*/ 2147483646 w 5438"/>
              <a:gd name="T69" fmla="*/ 2147483646 h 5494"/>
              <a:gd name="T70" fmla="*/ 2147483646 w 5438"/>
              <a:gd name="T71" fmla="*/ 2147483646 h 5494"/>
              <a:gd name="T72" fmla="*/ 2147483646 w 5438"/>
              <a:gd name="T73" fmla="*/ 2147483646 h 5494"/>
              <a:gd name="T74" fmla="*/ 2147483646 w 5438"/>
              <a:gd name="T75" fmla="*/ 2147483646 h 5494"/>
              <a:gd name="T76" fmla="*/ 2147483646 w 5438"/>
              <a:gd name="T77" fmla="*/ 2147483646 h 5494"/>
              <a:gd name="T78" fmla="*/ 2147483646 w 5438"/>
              <a:gd name="T79" fmla="*/ 2147483646 h 5494"/>
              <a:gd name="T80" fmla="*/ 2147483646 w 5438"/>
              <a:gd name="T81" fmla="*/ 2147483646 h 5494"/>
              <a:gd name="T82" fmla="*/ 2147483646 w 5438"/>
              <a:gd name="T83" fmla="*/ 2147483646 h 5494"/>
              <a:gd name="T84" fmla="*/ 2147483646 w 5438"/>
              <a:gd name="T85" fmla="*/ 2147483646 h 5494"/>
              <a:gd name="T86" fmla="*/ 2147483646 w 5438"/>
              <a:gd name="T87" fmla="*/ 2147483646 h 5494"/>
              <a:gd name="T88" fmla="*/ 2147483646 w 5438"/>
              <a:gd name="T89" fmla="*/ 2147483646 h 5494"/>
              <a:gd name="T90" fmla="*/ 2147483646 w 5438"/>
              <a:gd name="T91" fmla="*/ 2147483646 h 5494"/>
              <a:gd name="T92" fmla="*/ 2147483646 w 5438"/>
              <a:gd name="T93" fmla="*/ 2147483646 h 5494"/>
              <a:gd name="T94" fmla="*/ 2147483646 w 5438"/>
              <a:gd name="T95" fmla="*/ 2147483646 h 5494"/>
              <a:gd name="T96" fmla="*/ 2147483646 w 5438"/>
              <a:gd name="T97" fmla="*/ 2147483646 h 5494"/>
              <a:gd name="T98" fmla="*/ 2147483646 w 5438"/>
              <a:gd name="T99" fmla="*/ 2147483646 h 5494"/>
              <a:gd name="T100" fmla="*/ 2147483646 w 5438"/>
              <a:gd name="T101" fmla="*/ 2147483646 h 5494"/>
              <a:gd name="T102" fmla="*/ 2147483646 w 5438"/>
              <a:gd name="T103" fmla="*/ 2147483646 h 5494"/>
              <a:gd name="T104" fmla="*/ 2147483646 w 5438"/>
              <a:gd name="T105" fmla="*/ 2147483646 h 5494"/>
              <a:gd name="T106" fmla="*/ 2147483646 w 5438"/>
              <a:gd name="T107" fmla="*/ 2147483646 h 5494"/>
              <a:gd name="T108" fmla="*/ 2147483646 w 5438"/>
              <a:gd name="T109" fmla="*/ 2147483646 h 5494"/>
              <a:gd name="T110" fmla="*/ 2147483646 w 5438"/>
              <a:gd name="T111" fmla="*/ 2147483646 h 5494"/>
              <a:gd name="T112" fmla="*/ 2147483646 w 5438"/>
              <a:gd name="T113" fmla="*/ 2147483646 h 5494"/>
              <a:gd name="T114" fmla="*/ 2147483646 w 5438"/>
              <a:gd name="T115" fmla="*/ 2147483646 h 5494"/>
              <a:gd name="T116" fmla="*/ 2147483646 w 5438"/>
              <a:gd name="T117" fmla="*/ 2147483646 h 5494"/>
              <a:gd name="T118" fmla="*/ 2147483646 w 5438"/>
              <a:gd name="T119" fmla="*/ 2147483646 h 549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38" h="5494">
                <a:moveTo>
                  <a:pt x="2825" y="454"/>
                </a:moveTo>
                <a:lnTo>
                  <a:pt x="2825" y="0"/>
                </a:lnTo>
                <a:lnTo>
                  <a:pt x="2514" y="0"/>
                </a:lnTo>
                <a:lnTo>
                  <a:pt x="2514" y="454"/>
                </a:lnTo>
                <a:lnTo>
                  <a:pt x="0" y="454"/>
                </a:lnTo>
                <a:lnTo>
                  <a:pt x="0" y="1259"/>
                </a:lnTo>
                <a:lnTo>
                  <a:pt x="276" y="1259"/>
                </a:lnTo>
                <a:lnTo>
                  <a:pt x="276" y="4295"/>
                </a:lnTo>
                <a:lnTo>
                  <a:pt x="2197" y="4295"/>
                </a:lnTo>
                <a:lnTo>
                  <a:pt x="1028" y="5252"/>
                </a:lnTo>
                <a:lnTo>
                  <a:pt x="1225" y="5494"/>
                </a:lnTo>
                <a:lnTo>
                  <a:pt x="2689" y="4295"/>
                </a:lnTo>
                <a:lnTo>
                  <a:pt x="2699" y="4295"/>
                </a:lnTo>
                <a:lnTo>
                  <a:pt x="4163" y="5494"/>
                </a:lnTo>
                <a:lnTo>
                  <a:pt x="4360" y="5252"/>
                </a:lnTo>
                <a:lnTo>
                  <a:pt x="3192" y="4295"/>
                </a:lnTo>
                <a:lnTo>
                  <a:pt x="5105" y="4295"/>
                </a:lnTo>
                <a:lnTo>
                  <a:pt x="5105" y="1259"/>
                </a:lnTo>
                <a:lnTo>
                  <a:pt x="5438" y="1259"/>
                </a:lnTo>
                <a:lnTo>
                  <a:pt x="5438" y="454"/>
                </a:lnTo>
                <a:lnTo>
                  <a:pt x="2825" y="454"/>
                </a:lnTo>
                <a:close/>
                <a:moveTo>
                  <a:pt x="4793" y="3983"/>
                </a:moveTo>
                <a:lnTo>
                  <a:pt x="587" y="3983"/>
                </a:lnTo>
                <a:lnTo>
                  <a:pt x="587" y="1259"/>
                </a:lnTo>
                <a:lnTo>
                  <a:pt x="4793" y="1259"/>
                </a:lnTo>
                <a:lnTo>
                  <a:pt x="4793" y="3983"/>
                </a:lnTo>
                <a:close/>
                <a:moveTo>
                  <a:pt x="1611" y="3281"/>
                </a:moveTo>
                <a:lnTo>
                  <a:pt x="1611" y="2471"/>
                </a:lnTo>
                <a:lnTo>
                  <a:pt x="2422" y="2471"/>
                </a:lnTo>
                <a:lnTo>
                  <a:pt x="2420" y="2429"/>
                </a:lnTo>
                <a:lnTo>
                  <a:pt x="2417" y="2388"/>
                </a:lnTo>
                <a:lnTo>
                  <a:pt x="2412" y="2347"/>
                </a:lnTo>
                <a:lnTo>
                  <a:pt x="2405" y="2308"/>
                </a:lnTo>
                <a:lnTo>
                  <a:pt x="2396" y="2268"/>
                </a:lnTo>
                <a:lnTo>
                  <a:pt x="2385" y="2230"/>
                </a:lnTo>
                <a:lnTo>
                  <a:pt x="2373" y="2192"/>
                </a:lnTo>
                <a:lnTo>
                  <a:pt x="2358" y="2156"/>
                </a:lnTo>
                <a:lnTo>
                  <a:pt x="2341" y="2120"/>
                </a:lnTo>
                <a:lnTo>
                  <a:pt x="2324" y="2085"/>
                </a:lnTo>
                <a:lnTo>
                  <a:pt x="2304" y="2051"/>
                </a:lnTo>
                <a:lnTo>
                  <a:pt x="2284" y="2018"/>
                </a:lnTo>
                <a:lnTo>
                  <a:pt x="2260" y="1986"/>
                </a:lnTo>
                <a:lnTo>
                  <a:pt x="2237" y="1956"/>
                </a:lnTo>
                <a:lnTo>
                  <a:pt x="2210" y="1926"/>
                </a:lnTo>
                <a:lnTo>
                  <a:pt x="2184" y="1898"/>
                </a:lnTo>
                <a:lnTo>
                  <a:pt x="2156" y="1871"/>
                </a:lnTo>
                <a:lnTo>
                  <a:pt x="2126" y="1846"/>
                </a:lnTo>
                <a:lnTo>
                  <a:pt x="2096" y="1822"/>
                </a:lnTo>
                <a:lnTo>
                  <a:pt x="2064" y="1799"/>
                </a:lnTo>
                <a:lnTo>
                  <a:pt x="2031" y="1778"/>
                </a:lnTo>
                <a:lnTo>
                  <a:pt x="1997" y="1759"/>
                </a:lnTo>
                <a:lnTo>
                  <a:pt x="1962" y="1741"/>
                </a:lnTo>
                <a:lnTo>
                  <a:pt x="1926" y="1724"/>
                </a:lnTo>
                <a:lnTo>
                  <a:pt x="1890" y="1710"/>
                </a:lnTo>
                <a:lnTo>
                  <a:pt x="1852" y="1697"/>
                </a:lnTo>
                <a:lnTo>
                  <a:pt x="1814" y="1686"/>
                </a:lnTo>
                <a:lnTo>
                  <a:pt x="1774" y="1677"/>
                </a:lnTo>
                <a:lnTo>
                  <a:pt x="1735" y="1670"/>
                </a:lnTo>
                <a:lnTo>
                  <a:pt x="1694" y="1665"/>
                </a:lnTo>
                <a:lnTo>
                  <a:pt x="1653" y="1662"/>
                </a:lnTo>
                <a:lnTo>
                  <a:pt x="1611" y="1660"/>
                </a:lnTo>
                <a:lnTo>
                  <a:pt x="1569" y="1662"/>
                </a:lnTo>
                <a:lnTo>
                  <a:pt x="1528" y="1665"/>
                </a:lnTo>
                <a:lnTo>
                  <a:pt x="1487" y="1670"/>
                </a:lnTo>
                <a:lnTo>
                  <a:pt x="1448" y="1677"/>
                </a:lnTo>
                <a:lnTo>
                  <a:pt x="1408" y="1686"/>
                </a:lnTo>
                <a:lnTo>
                  <a:pt x="1369" y="1697"/>
                </a:lnTo>
                <a:lnTo>
                  <a:pt x="1332" y="1710"/>
                </a:lnTo>
                <a:lnTo>
                  <a:pt x="1295" y="1724"/>
                </a:lnTo>
                <a:lnTo>
                  <a:pt x="1260" y="1741"/>
                </a:lnTo>
                <a:lnTo>
                  <a:pt x="1224" y="1759"/>
                </a:lnTo>
                <a:lnTo>
                  <a:pt x="1191" y="1778"/>
                </a:lnTo>
                <a:lnTo>
                  <a:pt x="1157" y="1799"/>
                </a:lnTo>
                <a:lnTo>
                  <a:pt x="1126" y="1822"/>
                </a:lnTo>
                <a:lnTo>
                  <a:pt x="1096" y="1846"/>
                </a:lnTo>
                <a:lnTo>
                  <a:pt x="1066" y="1871"/>
                </a:lnTo>
                <a:lnTo>
                  <a:pt x="1038" y="1898"/>
                </a:lnTo>
                <a:lnTo>
                  <a:pt x="1011" y="1926"/>
                </a:lnTo>
                <a:lnTo>
                  <a:pt x="986" y="1956"/>
                </a:lnTo>
                <a:lnTo>
                  <a:pt x="962" y="1986"/>
                </a:lnTo>
                <a:lnTo>
                  <a:pt x="939" y="2018"/>
                </a:lnTo>
                <a:lnTo>
                  <a:pt x="918" y="2051"/>
                </a:lnTo>
                <a:lnTo>
                  <a:pt x="899" y="2085"/>
                </a:lnTo>
                <a:lnTo>
                  <a:pt x="881" y="2120"/>
                </a:lnTo>
                <a:lnTo>
                  <a:pt x="864" y="2156"/>
                </a:lnTo>
                <a:lnTo>
                  <a:pt x="850" y="2192"/>
                </a:lnTo>
                <a:lnTo>
                  <a:pt x="837" y="2230"/>
                </a:lnTo>
                <a:lnTo>
                  <a:pt x="826" y="2268"/>
                </a:lnTo>
                <a:lnTo>
                  <a:pt x="817" y="2308"/>
                </a:lnTo>
                <a:lnTo>
                  <a:pt x="809" y="2347"/>
                </a:lnTo>
                <a:lnTo>
                  <a:pt x="804" y="2388"/>
                </a:lnTo>
                <a:lnTo>
                  <a:pt x="801" y="2429"/>
                </a:lnTo>
                <a:lnTo>
                  <a:pt x="800" y="2471"/>
                </a:lnTo>
                <a:lnTo>
                  <a:pt x="801" y="2513"/>
                </a:lnTo>
                <a:lnTo>
                  <a:pt x="804" y="2554"/>
                </a:lnTo>
                <a:lnTo>
                  <a:pt x="809" y="2595"/>
                </a:lnTo>
                <a:lnTo>
                  <a:pt x="817" y="2634"/>
                </a:lnTo>
                <a:lnTo>
                  <a:pt x="826" y="2674"/>
                </a:lnTo>
                <a:lnTo>
                  <a:pt x="837" y="2712"/>
                </a:lnTo>
                <a:lnTo>
                  <a:pt x="850" y="2750"/>
                </a:lnTo>
                <a:lnTo>
                  <a:pt x="864" y="2786"/>
                </a:lnTo>
                <a:lnTo>
                  <a:pt x="881" y="2822"/>
                </a:lnTo>
                <a:lnTo>
                  <a:pt x="899" y="2857"/>
                </a:lnTo>
                <a:lnTo>
                  <a:pt x="918" y="2891"/>
                </a:lnTo>
                <a:lnTo>
                  <a:pt x="939" y="2924"/>
                </a:lnTo>
                <a:lnTo>
                  <a:pt x="962" y="2956"/>
                </a:lnTo>
                <a:lnTo>
                  <a:pt x="986" y="2986"/>
                </a:lnTo>
                <a:lnTo>
                  <a:pt x="1011" y="3016"/>
                </a:lnTo>
                <a:lnTo>
                  <a:pt x="1038" y="3044"/>
                </a:lnTo>
                <a:lnTo>
                  <a:pt x="1066" y="3070"/>
                </a:lnTo>
                <a:lnTo>
                  <a:pt x="1096" y="3097"/>
                </a:lnTo>
                <a:lnTo>
                  <a:pt x="1126" y="3120"/>
                </a:lnTo>
                <a:lnTo>
                  <a:pt x="1157" y="3144"/>
                </a:lnTo>
                <a:lnTo>
                  <a:pt x="1191" y="3164"/>
                </a:lnTo>
                <a:lnTo>
                  <a:pt x="1224" y="3184"/>
                </a:lnTo>
                <a:lnTo>
                  <a:pt x="1260" y="3201"/>
                </a:lnTo>
                <a:lnTo>
                  <a:pt x="1295" y="3218"/>
                </a:lnTo>
                <a:lnTo>
                  <a:pt x="1332" y="3233"/>
                </a:lnTo>
                <a:lnTo>
                  <a:pt x="1369" y="3245"/>
                </a:lnTo>
                <a:lnTo>
                  <a:pt x="1408" y="3256"/>
                </a:lnTo>
                <a:lnTo>
                  <a:pt x="1448" y="3265"/>
                </a:lnTo>
                <a:lnTo>
                  <a:pt x="1487" y="3272"/>
                </a:lnTo>
                <a:lnTo>
                  <a:pt x="1528" y="3277"/>
                </a:lnTo>
                <a:lnTo>
                  <a:pt x="1569" y="3280"/>
                </a:lnTo>
                <a:lnTo>
                  <a:pt x="1611" y="3281"/>
                </a:lnTo>
                <a:close/>
                <a:moveTo>
                  <a:pt x="1838" y="3503"/>
                </a:moveTo>
                <a:lnTo>
                  <a:pt x="1838" y="3503"/>
                </a:lnTo>
                <a:lnTo>
                  <a:pt x="1881" y="3502"/>
                </a:lnTo>
                <a:lnTo>
                  <a:pt x="1921" y="3499"/>
                </a:lnTo>
                <a:lnTo>
                  <a:pt x="1962" y="3493"/>
                </a:lnTo>
                <a:lnTo>
                  <a:pt x="2002" y="3486"/>
                </a:lnTo>
                <a:lnTo>
                  <a:pt x="2041" y="3477"/>
                </a:lnTo>
                <a:lnTo>
                  <a:pt x="2080" y="3466"/>
                </a:lnTo>
                <a:lnTo>
                  <a:pt x="2117" y="3453"/>
                </a:lnTo>
                <a:lnTo>
                  <a:pt x="2154" y="3439"/>
                </a:lnTo>
                <a:lnTo>
                  <a:pt x="2190" y="3422"/>
                </a:lnTo>
                <a:lnTo>
                  <a:pt x="2225" y="3404"/>
                </a:lnTo>
                <a:lnTo>
                  <a:pt x="2259" y="3385"/>
                </a:lnTo>
                <a:lnTo>
                  <a:pt x="2292" y="3364"/>
                </a:lnTo>
                <a:lnTo>
                  <a:pt x="2323" y="3341"/>
                </a:lnTo>
                <a:lnTo>
                  <a:pt x="2355" y="3317"/>
                </a:lnTo>
                <a:lnTo>
                  <a:pt x="2384" y="3292"/>
                </a:lnTo>
                <a:lnTo>
                  <a:pt x="2411" y="3265"/>
                </a:lnTo>
                <a:lnTo>
                  <a:pt x="2439" y="3237"/>
                </a:lnTo>
                <a:lnTo>
                  <a:pt x="2464" y="3207"/>
                </a:lnTo>
                <a:lnTo>
                  <a:pt x="2488" y="3177"/>
                </a:lnTo>
                <a:lnTo>
                  <a:pt x="2511" y="3146"/>
                </a:lnTo>
                <a:lnTo>
                  <a:pt x="2532" y="3112"/>
                </a:lnTo>
                <a:lnTo>
                  <a:pt x="2551" y="3079"/>
                </a:lnTo>
                <a:lnTo>
                  <a:pt x="2570" y="3043"/>
                </a:lnTo>
                <a:lnTo>
                  <a:pt x="2586" y="3008"/>
                </a:lnTo>
                <a:lnTo>
                  <a:pt x="2600" y="2971"/>
                </a:lnTo>
                <a:lnTo>
                  <a:pt x="2612" y="2933"/>
                </a:lnTo>
                <a:lnTo>
                  <a:pt x="2623" y="2895"/>
                </a:lnTo>
                <a:lnTo>
                  <a:pt x="2633" y="2855"/>
                </a:lnTo>
                <a:lnTo>
                  <a:pt x="2640" y="2816"/>
                </a:lnTo>
                <a:lnTo>
                  <a:pt x="2645" y="2775"/>
                </a:lnTo>
                <a:lnTo>
                  <a:pt x="2648" y="2734"/>
                </a:lnTo>
                <a:lnTo>
                  <a:pt x="2649" y="2692"/>
                </a:lnTo>
                <a:lnTo>
                  <a:pt x="1838" y="2692"/>
                </a:lnTo>
                <a:lnTo>
                  <a:pt x="1838" y="3503"/>
                </a:lnTo>
                <a:close/>
                <a:moveTo>
                  <a:pt x="4318" y="1839"/>
                </a:moveTo>
                <a:lnTo>
                  <a:pt x="3281" y="1839"/>
                </a:lnTo>
                <a:lnTo>
                  <a:pt x="3281" y="2150"/>
                </a:lnTo>
                <a:lnTo>
                  <a:pt x="4318" y="2150"/>
                </a:lnTo>
                <a:lnTo>
                  <a:pt x="4318" y="1839"/>
                </a:lnTo>
                <a:close/>
                <a:moveTo>
                  <a:pt x="4318" y="2411"/>
                </a:moveTo>
                <a:lnTo>
                  <a:pt x="3281" y="2411"/>
                </a:lnTo>
                <a:lnTo>
                  <a:pt x="3281" y="2723"/>
                </a:lnTo>
                <a:lnTo>
                  <a:pt x="4318" y="2723"/>
                </a:lnTo>
                <a:lnTo>
                  <a:pt x="4318" y="2411"/>
                </a:lnTo>
                <a:close/>
                <a:moveTo>
                  <a:pt x="4318" y="2983"/>
                </a:moveTo>
                <a:lnTo>
                  <a:pt x="3281" y="2983"/>
                </a:lnTo>
                <a:lnTo>
                  <a:pt x="3281" y="3295"/>
                </a:lnTo>
                <a:lnTo>
                  <a:pt x="4318" y="3295"/>
                </a:lnTo>
                <a:lnTo>
                  <a:pt x="4318" y="29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9" name="MH_Other_13"/>
          <p:cNvSpPr/>
          <p:nvPr/>
        </p:nvSpPr>
        <p:spPr>
          <a:xfrm>
            <a:off x="6842284" y="1899778"/>
            <a:ext cx="309563" cy="296704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20" name="MH_SubTitle_3"/>
          <p:cNvSpPr txBox="1"/>
          <p:nvPr/>
        </p:nvSpPr>
        <p:spPr>
          <a:xfrm>
            <a:off x="3956209" y="2908476"/>
            <a:ext cx="1054894" cy="564356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SQL</a:t>
            </a:r>
            <a:endParaRPr lang="en-US" altLang="zh-CN" sz="2000" b="1" kern="0" noProof="0" dirty="0">
              <a:ln>
                <a:noFill/>
              </a:ln>
              <a:solidFill>
                <a:srgbClr val="1B4367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22" name="MH_SubTitle_1"/>
          <p:cNvSpPr txBox="1"/>
          <p:nvPr/>
        </p:nvSpPr>
        <p:spPr>
          <a:xfrm>
            <a:off x="1983740" y="2684638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b="1" kern="0" dirty="0">
                <a:solidFill>
                  <a:srgbClr val="1B4367"/>
                </a:solidFill>
                <a:cs typeface="+mn-ea"/>
                <a:sym typeface="+mn-lt"/>
              </a:rPr>
              <a:t>Python</a:t>
            </a:r>
            <a:endParaRPr lang="en-US" altLang="zh-CN" sz="2000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MH_SubTitle_5"/>
          <p:cNvSpPr txBox="1"/>
          <p:nvPr/>
        </p:nvSpPr>
        <p:spPr>
          <a:xfrm>
            <a:off x="6025832" y="2684638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b="1" kern="0" dirty="0">
                <a:solidFill>
                  <a:srgbClr val="1B4367"/>
                </a:solidFill>
                <a:cs typeface="+mn-ea"/>
                <a:sym typeface="+mn-lt"/>
              </a:rPr>
              <a:t>html</a:t>
            </a:r>
            <a:endParaRPr lang="en-US" altLang="zh-CN" sz="2000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138" name="MH_Desc_1"/>
          <p:cNvSpPr>
            <a:spLocks noChangeArrowheads="1"/>
          </p:cNvSpPr>
          <p:nvPr/>
        </p:nvSpPr>
        <p:spPr bwMode="auto">
          <a:xfrm>
            <a:off x="859790" y="3469640"/>
            <a:ext cx="7186295" cy="111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/>
          <a:lstStyle/>
          <a:p>
            <a:pPr lvl="0" algn="ctr">
              <a:lnSpc>
                <a:spcPct val="20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系统涉及到客户端、web端以及数据库的使用，因此所需要的语言有：python、sql、html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548005" y="138430"/>
            <a:ext cx="130492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开发环境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49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30" grpId="0" bldLvl="0" animBg="1"/>
      <p:bldP spid="15" grpId="0" bldLvl="0" animBg="1"/>
      <p:bldP spid="3" grpId="0" bldLvl="0" animBg="1"/>
      <p:bldP spid="17" grpId="0" bldLvl="0" animBg="1"/>
      <p:bldP spid="40" grpId="0" bldLvl="0" animBg="1"/>
      <p:bldP spid="18" grpId="0" bldLvl="0" animBg="1"/>
      <p:bldP spid="42" grpId="0" bldLvl="0" animBg="1"/>
      <p:bldP spid="19" grpId="0" bldLvl="0" animBg="1"/>
      <p:bldP spid="20" grpId="0"/>
      <p:bldP spid="22" grpId="0"/>
      <p:bldP spid="23" grpId="0"/>
      <p:bldP spid="5138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过程模型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/>
      <p:bldP spid="101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97767" y="3483395"/>
            <a:ext cx="507683" cy="507683"/>
            <a:chOff x="816774" y="4776910"/>
            <a:chExt cx="759650" cy="759649"/>
          </a:xfrm>
          <a:solidFill>
            <a:schemeClr val="bg1"/>
          </a:solidFill>
        </p:grpSpPr>
        <p:sp>
          <p:nvSpPr>
            <p:cNvPr id="28" name="椭圆 27"/>
            <p:cNvSpPr/>
            <p:nvPr/>
          </p:nvSpPr>
          <p:spPr>
            <a:xfrm>
              <a:off x="816774" y="4776910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27948" y="4902209"/>
              <a:ext cx="469371" cy="442728"/>
              <a:chOff x="244475" y="2743200"/>
              <a:chExt cx="727075" cy="685800"/>
            </a:xfrm>
            <a:grpFill/>
          </p:grpSpPr>
          <p:sp>
            <p:nvSpPr>
              <p:cNvPr id="30" name="Freeform 15"/>
              <p:cNvSpPr>
                <a:spLocks noEditPoints="1"/>
              </p:cNvSpPr>
              <p:nvPr/>
            </p:nvSpPr>
            <p:spPr bwMode="auto">
              <a:xfrm>
                <a:off x="244475" y="3013075"/>
                <a:ext cx="204788" cy="415925"/>
              </a:xfrm>
              <a:custGeom>
                <a:avLst/>
                <a:gdLst>
                  <a:gd name="T0" fmla="*/ 41 w 54"/>
                  <a:gd name="T1" fmla="*/ 13 h 109"/>
                  <a:gd name="T2" fmla="*/ 41 w 54"/>
                  <a:gd name="T3" fmla="*/ 47 h 109"/>
                  <a:gd name="T4" fmla="*/ 13 w 54"/>
                  <a:gd name="T5" fmla="*/ 47 h 109"/>
                  <a:gd name="T6" fmla="*/ 13 w 54"/>
                  <a:gd name="T7" fmla="*/ 13 h 109"/>
                  <a:gd name="T8" fmla="*/ 41 w 54"/>
                  <a:gd name="T9" fmla="*/ 13 h 109"/>
                  <a:gd name="T10" fmla="*/ 50 w 54"/>
                  <a:gd name="T11" fmla="*/ 0 h 109"/>
                  <a:gd name="T12" fmla="*/ 4 w 54"/>
                  <a:gd name="T13" fmla="*/ 0 h 109"/>
                  <a:gd name="T14" fmla="*/ 0 w 54"/>
                  <a:gd name="T15" fmla="*/ 5 h 109"/>
                  <a:gd name="T16" fmla="*/ 0 w 54"/>
                  <a:gd name="T17" fmla="*/ 105 h 109"/>
                  <a:gd name="T18" fmla="*/ 4 w 54"/>
                  <a:gd name="T19" fmla="*/ 109 h 109"/>
                  <a:gd name="T20" fmla="*/ 50 w 54"/>
                  <a:gd name="T21" fmla="*/ 109 h 109"/>
                  <a:gd name="T22" fmla="*/ 54 w 54"/>
                  <a:gd name="T23" fmla="*/ 105 h 109"/>
                  <a:gd name="T24" fmla="*/ 54 w 54"/>
                  <a:gd name="T25" fmla="*/ 5 h 109"/>
                  <a:gd name="T26" fmla="*/ 50 w 54"/>
                  <a:gd name="T2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109">
                    <a:moveTo>
                      <a:pt x="41" y="13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7"/>
                      <a:pt x="2" y="109"/>
                      <a:pt x="4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2" y="109"/>
                      <a:pt x="54" y="107"/>
                      <a:pt x="54" y="10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6"/>
              <p:cNvSpPr>
                <a:spLocks noEditPoints="1"/>
              </p:cNvSpPr>
              <p:nvPr/>
            </p:nvSpPr>
            <p:spPr bwMode="auto">
              <a:xfrm>
                <a:off x="500063" y="2914650"/>
                <a:ext cx="207963" cy="514350"/>
              </a:xfrm>
              <a:custGeom>
                <a:avLst/>
                <a:gdLst>
                  <a:gd name="T0" fmla="*/ 42 w 55"/>
                  <a:gd name="T1" fmla="*/ 13 h 135"/>
                  <a:gd name="T2" fmla="*/ 42 w 55"/>
                  <a:gd name="T3" fmla="*/ 81 h 135"/>
                  <a:gd name="T4" fmla="*/ 13 w 55"/>
                  <a:gd name="T5" fmla="*/ 81 h 135"/>
                  <a:gd name="T6" fmla="*/ 13 w 55"/>
                  <a:gd name="T7" fmla="*/ 13 h 135"/>
                  <a:gd name="T8" fmla="*/ 42 w 55"/>
                  <a:gd name="T9" fmla="*/ 13 h 135"/>
                  <a:gd name="T10" fmla="*/ 51 w 55"/>
                  <a:gd name="T11" fmla="*/ 0 h 135"/>
                  <a:gd name="T12" fmla="*/ 5 w 55"/>
                  <a:gd name="T13" fmla="*/ 0 h 135"/>
                  <a:gd name="T14" fmla="*/ 0 w 55"/>
                  <a:gd name="T15" fmla="*/ 5 h 135"/>
                  <a:gd name="T16" fmla="*/ 0 w 55"/>
                  <a:gd name="T17" fmla="*/ 131 h 135"/>
                  <a:gd name="T18" fmla="*/ 5 w 55"/>
                  <a:gd name="T19" fmla="*/ 135 h 135"/>
                  <a:gd name="T20" fmla="*/ 51 w 55"/>
                  <a:gd name="T21" fmla="*/ 135 h 135"/>
                  <a:gd name="T22" fmla="*/ 55 w 55"/>
                  <a:gd name="T23" fmla="*/ 131 h 135"/>
                  <a:gd name="T24" fmla="*/ 55 w 55"/>
                  <a:gd name="T25" fmla="*/ 5 h 135"/>
                  <a:gd name="T26" fmla="*/ 51 w 5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35">
                    <a:moveTo>
                      <a:pt x="42" y="13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3"/>
                      <a:pt x="2" y="135"/>
                      <a:pt x="5" y="135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3" y="135"/>
                      <a:pt x="55" y="133"/>
                      <a:pt x="55" y="13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2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762000" y="2743200"/>
                <a:ext cx="209550" cy="685800"/>
              </a:xfrm>
              <a:custGeom>
                <a:avLst/>
                <a:gdLst>
                  <a:gd name="T0" fmla="*/ 42 w 55"/>
                  <a:gd name="T1" fmla="*/ 13 h 180"/>
                  <a:gd name="T2" fmla="*/ 42 w 55"/>
                  <a:gd name="T3" fmla="*/ 96 h 180"/>
                  <a:gd name="T4" fmla="*/ 13 w 55"/>
                  <a:gd name="T5" fmla="*/ 96 h 180"/>
                  <a:gd name="T6" fmla="*/ 13 w 55"/>
                  <a:gd name="T7" fmla="*/ 13 h 180"/>
                  <a:gd name="T8" fmla="*/ 42 w 55"/>
                  <a:gd name="T9" fmla="*/ 13 h 180"/>
                  <a:gd name="T10" fmla="*/ 50 w 55"/>
                  <a:gd name="T11" fmla="*/ 0 h 180"/>
                  <a:gd name="T12" fmla="*/ 4 w 55"/>
                  <a:gd name="T13" fmla="*/ 0 h 180"/>
                  <a:gd name="T14" fmla="*/ 0 w 55"/>
                  <a:gd name="T15" fmla="*/ 4 h 180"/>
                  <a:gd name="T16" fmla="*/ 0 w 55"/>
                  <a:gd name="T17" fmla="*/ 176 h 180"/>
                  <a:gd name="T18" fmla="*/ 4 w 55"/>
                  <a:gd name="T19" fmla="*/ 180 h 180"/>
                  <a:gd name="T20" fmla="*/ 50 w 55"/>
                  <a:gd name="T21" fmla="*/ 180 h 180"/>
                  <a:gd name="T22" fmla="*/ 55 w 55"/>
                  <a:gd name="T23" fmla="*/ 176 h 180"/>
                  <a:gd name="T24" fmla="*/ 55 w 55"/>
                  <a:gd name="T25" fmla="*/ 4 h 180"/>
                  <a:gd name="T26" fmla="*/ 50 w 55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80">
                    <a:moveTo>
                      <a:pt x="42" y="13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8"/>
                      <a:pt x="2" y="180"/>
                      <a:pt x="4" y="180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3" y="180"/>
                      <a:pt x="55" y="178"/>
                      <a:pt x="55" y="176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816817" y="2448323"/>
            <a:ext cx="507683" cy="507683"/>
            <a:chOff x="3424768" y="2961096"/>
            <a:chExt cx="759650" cy="759649"/>
          </a:xfrm>
          <a:solidFill>
            <a:schemeClr val="bg1"/>
          </a:solidFill>
        </p:grpSpPr>
        <p:sp>
          <p:nvSpPr>
            <p:cNvPr id="21" name="椭圆 20"/>
            <p:cNvSpPr/>
            <p:nvPr/>
          </p:nvSpPr>
          <p:spPr>
            <a:xfrm>
              <a:off x="3424768" y="2961096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02043" y="3071238"/>
              <a:ext cx="405347" cy="482677"/>
              <a:chOff x="10787673" y="2508217"/>
              <a:chExt cx="478426" cy="569698"/>
            </a:xfrm>
            <a:grpFill/>
          </p:grpSpPr>
          <p:sp>
            <p:nvSpPr>
              <p:cNvPr id="23" name="Freeform 25"/>
              <p:cNvSpPr>
                <a:spLocks noEditPoints="1"/>
              </p:cNvSpPr>
              <p:nvPr/>
            </p:nvSpPr>
            <p:spPr bwMode="auto">
              <a:xfrm>
                <a:off x="10787673" y="2508217"/>
                <a:ext cx="478426" cy="569698"/>
              </a:xfrm>
              <a:custGeom>
                <a:avLst/>
                <a:gdLst>
                  <a:gd name="T0" fmla="*/ 145 w 156"/>
                  <a:gd name="T1" fmla="*/ 22 h 178"/>
                  <a:gd name="T2" fmla="*/ 134 w 156"/>
                  <a:gd name="T3" fmla="*/ 22 h 178"/>
                  <a:gd name="T4" fmla="*/ 134 w 156"/>
                  <a:gd name="T5" fmla="*/ 11 h 178"/>
                  <a:gd name="T6" fmla="*/ 123 w 156"/>
                  <a:gd name="T7" fmla="*/ 0 h 178"/>
                  <a:gd name="T8" fmla="*/ 11 w 156"/>
                  <a:gd name="T9" fmla="*/ 0 h 178"/>
                  <a:gd name="T10" fmla="*/ 0 w 156"/>
                  <a:gd name="T11" fmla="*/ 11 h 178"/>
                  <a:gd name="T12" fmla="*/ 0 w 156"/>
                  <a:gd name="T13" fmla="*/ 145 h 178"/>
                  <a:gd name="T14" fmla="*/ 11 w 156"/>
                  <a:gd name="T15" fmla="*/ 156 h 178"/>
                  <a:gd name="T16" fmla="*/ 22 w 156"/>
                  <a:gd name="T17" fmla="*/ 156 h 178"/>
                  <a:gd name="T18" fmla="*/ 22 w 156"/>
                  <a:gd name="T19" fmla="*/ 167 h 178"/>
                  <a:gd name="T20" fmla="*/ 33 w 156"/>
                  <a:gd name="T21" fmla="*/ 178 h 178"/>
                  <a:gd name="T22" fmla="*/ 145 w 156"/>
                  <a:gd name="T23" fmla="*/ 178 h 178"/>
                  <a:gd name="T24" fmla="*/ 156 w 156"/>
                  <a:gd name="T25" fmla="*/ 167 h 178"/>
                  <a:gd name="T26" fmla="*/ 156 w 156"/>
                  <a:gd name="T27" fmla="*/ 33 h 178"/>
                  <a:gd name="T28" fmla="*/ 145 w 156"/>
                  <a:gd name="T29" fmla="*/ 22 h 178"/>
                  <a:gd name="T30" fmla="*/ 11 w 156"/>
                  <a:gd name="T31" fmla="*/ 145 h 178"/>
                  <a:gd name="T32" fmla="*/ 11 w 156"/>
                  <a:gd name="T33" fmla="*/ 11 h 178"/>
                  <a:gd name="T34" fmla="*/ 123 w 156"/>
                  <a:gd name="T35" fmla="*/ 11 h 178"/>
                  <a:gd name="T36" fmla="*/ 123 w 156"/>
                  <a:gd name="T37" fmla="*/ 145 h 178"/>
                  <a:gd name="T38" fmla="*/ 11 w 156"/>
                  <a:gd name="T39" fmla="*/ 145 h 178"/>
                  <a:gd name="T40" fmla="*/ 145 w 156"/>
                  <a:gd name="T41" fmla="*/ 167 h 178"/>
                  <a:gd name="T42" fmla="*/ 33 w 156"/>
                  <a:gd name="T43" fmla="*/ 167 h 178"/>
                  <a:gd name="T44" fmla="*/ 33 w 156"/>
                  <a:gd name="T45" fmla="*/ 156 h 178"/>
                  <a:gd name="T46" fmla="*/ 123 w 156"/>
                  <a:gd name="T47" fmla="*/ 156 h 178"/>
                  <a:gd name="T48" fmla="*/ 134 w 156"/>
                  <a:gd name="T49" fmla="*/ 145 h 178"/>
                  <a:gd name="T50" fmla="*/ 134 w 156"/>
                  <a:gd name="T51" fmla="*/ 33 h 178"/>
                  <a:gd name="T52" fmla="*/ 145 w 156"/>
                  <a:gd name="T53" fmla="*/ 33 h 178"/>
                  <a:gd name="T54" fmla="*/ 145 w 156"/>
                  <a:gd name="T55" fmla="*/ 1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" h="178">
                    <a:moveTo>
                      <a:pt x="145" y="22"/>
                    </a:moveTo>
                    <a:cubicBezTo>
                      <a:pt x="134" y="22"/>
                      <a:pt x="134" y="22"/>
                      <a:pt x="134" y="22"/>
                    </a:cubicBezTo>
                    <a:cubicBezTo>
                      <a:pt x="134" y="11"/>
                      <a:pt x="134" y="11"/>
                      <a:pt x="134" y="11"/>
                    </a:cubicBezTo>
                    <a:cubicBezTo>
                      <a:pt x="134" y="5"/>
                      <a:pt x="129" y="0"/>
                      <a:pt x="12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1"/>
                      <a:pt x="5" y="156"/>
                      <a:pt x="11" y="156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22" y="173"/>
                      <a:pt x="27" y="178"/>
                      <a:pt x="33" y="178"/>
                    </a:cubicBezTo>
                    <a:cubicBezTo>
                      <a:pt x="145" y="178"/>
                      <a:pt x="145" y="178"/>
                      <a:pt x="145" y="178"/>
                    </a:cubicBezTo>
                    <a:cubicBezTo>
                      <a:pt x="151" y="178"/>
                      <a:pt x="156" y="173"/>
                      <a:pt x="156" y="167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7"/>
                      <a:pt x="151" y="22"/>
                      <a:pt x="145" y="22"/>
                    </a:cubicBezTo>
                    <a:close/>
                    <a:moveTo>
                      <a:pt x="11" y="145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45"/>
                      <a:pt x="123" y="145"/>
                      <a:pt x="123" y="145"/>
                    </a:cubicBezTo>
                    <a:lnTo>
                      <a:pt x="11" y="145"/>
                    </a:lnTo>
                    <a:close/>
                    <a:moveTo>
                      <a:pt x="145" y="167"/>
                    </a:moveTo>
                    <a:cubicBezTo>
                      <a:pt x="33" y="167"/>
                      <a:pt x="33" y="167"/>
                      <a:pt x="33" y="167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9" y="156"/>
                      <a:pt x="134" y="151"/>
                      <a:pt x="134" y="145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5" y="33"/>
                      <a:pt x="145" y="33"/>
                      <a:pt x="145" y="33"/>
                    </a:cubicBezTo>
                    <a:lnTo>
                      <a:pt x="145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 bwMode="auto">
              <a:xfrm>
                <a:off x="10925460" y="2614454"/>
                <a:ext cx="205404" cy="34527"/>
              </a:xfrm>
              <a:custGeom>
                <a:avLst/>
                <a:gdLst>
                  <a:gd name="T0" fmla="*/ 61 w 67"/>
                  <a:gd name="T1" fmla="*/ 0 h 11"/>
                  <a:gd name="T2" fmla="*/ 5 w 67"/>
                  <a:gd name="T3" fmla="*/ 0 h 11"/>
                  <a:gd name="T4" fmla="*/ 0 w 67"/>
                  <a:gd name="T5" fmla="*/ 6 h 11"/>
                  <a:gd name="T6" fmla="*/ 5 w 67"/>
                  <a:gd name="T7" fmla="*/ 11 h 11"/>
                  <a:gd name="T8" fmla="*/ 61 w 67"/>
                  <a:gd name="T9" fmla="*/ 11 h 11"/>
                  <a:gd name="T10" fmla="*/ 67 w 67"/>
                  <a:gd name="T11" fmla="*/ 6 h 11"/>
                  <a:gd name="T12" fmla="*/ 61 w 6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1">
                    <a:moveTo>
                      <a:pt x="6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9"/>
                      <a:pt x="67" y="6"/>
                    </a:cubicBezTo>
                    <a:cubicBezTo>
                      <a:pt x="67" y="3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 bwMode="auto">
              <a:xfrm>
                <a:off x="10854015" y="2723348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5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5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8"/>
                      <a:pt x="90" y="5"/>
                    </a:cubicBezTo>
                    <a:cubicBezTo>
                      <a:pt x="90" y="2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 bwMode="auto">
              <a:xfrm>
                <a:off x="10854015" y="2793730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6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6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 bwMode="auto">
              <a:xfrm>
                <a:off x="10854015" y="2862784"/>
                <a:ext cx="276849" cy="38511"/>
              </a:xfrm>
              <a:custGeom>
                <a:avLst/>
                <a:gdLst>
                  <a:gd name="T0" fmla="*/ 84 w 90"/>
                  <a:gd name="T1" fmla="*/ 0 h 12"/>
                  <a:gd name="T2" fmla="*/ 6 w 90"/>
                  <a:gd name="T3" fmla="*/ 0 h 12"/>
                  <a:gd name="T4" fmla="*/ 0 w 90"/>
                  <a:gd name="T5" fmla="*/ 6 h 12"/>
                  <a:gd name="T6" fmla="*/ 6 w 90"/>
                  <a:gd name="T7" fmla="*/ 12 h 12"/>
                  <a:gd name="T8" fmla="*/ 84 w 90"/>
                  <a:gd name="T9" fmla="*/ 12 h 12"/>
                  <a:gd name="T10" fmla="*/ 90 w 90"/>
                  <a:gd name="T11" fmla="*/ 6 h 12"/>
                  <a:gd name="T12" fmla="*/ 84 w 9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7" y="12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16817" y="1364772"/>
            <a:ext cx="507683" cy="507683"/>
            <a:chOff x="3424768" y="1611109"/>
            <a:chExt cx="759650" cy="759649"/>
          </a:xfrm>
          <a:solidFill>
            <a:schemeClr val="bg1"/>
          </a:solidFill>
        </p:grpSpPr>
        <p:sp>
          <p:nvSpPr>
            <p:cNvPr id="33" name="椭圆 32"/>
            <p:cNvSpPr/>
            <p:nvPr/>
          </p:nvSpPr>
          <p:spPr>
            <a:xfrm>
              <a:off x="3424768" y="1611109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3524311" y="1805900"/>
              <a:ext cx="555723" cy="348110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15"/>
          <p:cNvSpPr txBox="1"/>
          <p:nvPr/>
        </p:nvSpPr>
        <p:spPr>
          <a:xfrm>
            <a:off x="427355" y="34925"/>
            <a:ext cx="408368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过程模型 </a:t>
            </a:r>
            <a:r>
              <a:rPr lang="en-US" altLang="zh-CN" sz="2000" b="1" dirty="0">
                <a:solidFill>
                  <a:srgbClr val="1B4367"/>
                </a:solidFill>
                <a:cs typeface="+mn-ea"/>
                <a:sym typeface="+mn-lt"/>
              </a:rPr>
              <a:t>—— </a:t>
            </a:r>
            <a:r>
              <a:rPr lang="en-US" altLang="zh-CN" sz="3600" b="1" dirty="0">
                <a:solidFill>
                  <a:srgbClr val="1B4367"/>
                </a:solidFill>
                <a:cs typeface="+mn-ea"/>
                <a:sym typeface="+mn-lt"/>
              </a:rPr>
              <a:t>scrum</a:t>
            </a:r>
            <a:endParaRPr lang="en-US" altLang="zh-CN" sz="3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0" name="TextBox 1210"/>
          <p:cNvSpPr/>
          <p:nvPr/>
        </p:nvSpPr>
        <p:spPr>
          <a:xfrm>
            <a:off x="1441450" y="1058545"/>
            <a:ext cx="2510790" cy="53022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注重交流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1" name="文本框 11"/>
          <p:cNvSpPr txBox="1"/>
          <p:nvPr/>
        </p:nvSpPr>
        <p:spPr>
          <a:xfrm>
            <a:off x="1498600" y="1539875"/>
            <a:ext cx="7412990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该过程是注重交流，本次团队共为5个人，交流方便，更有效率地完成任务；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1210"/>
          <p:cNvSpPr/>
          <p:nvPr/>
        </p:nvSpPr>
        <p:spPr>
          <a:xfrm>
            <a:off x="1441450" y="2132965"/>
            <a:ext cx="2510790" cy="53022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降低风险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6" name="文本框 11"/>
          <p:cNvSpPr txBox="1"/>
          <p:nvPr/>
        </p:nvSpPr>
        <p:spPr>
          <a:xfrm>
            <a:off x="1498600" y="2614295"/>
            <a:ext cx="7412990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迭代的过程有助于降低风险，我们可以在开发过程中调整计划，使得计划更合理；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1210"/>
          <p:cNvSpPr/>
          <p:nvPr/>
        </p:nvSpPr>
        <p:spPr>
          <a:xfrm>
            <a:off x="1441450" y="3133090"/>
            <a:ext cx="3788410" cy="530225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应对</a:t>
            </a:r>
            <a:r>
              <a:rPr lang="en-US" altLang="zh-CN" sz="2000" b="1" dirty="0">
                <a:solidFill>
                  <a:srgbClr val="1B4367"/>
                </a:solidFill>
                <a:cs typeface="+mn-ea"/>
                <a:sym typeface="+mn-lt"/>
              </a:rPr>
              <a:t>deadline</a:t>
            </a:r>
            <a:endParaRPr lang="en-US" altLang="zh-CN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8" name="文本框 11"/>
          <p:cNvSpPr txBox="1"/>
          <p:nvPr/>
        </p:nvSpPr>
        <p:spPr>
          <a:xfrm>
            <a:off x="1498600" y="3614420"/>
            <a:ext cx="7412990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能够较早的得到一个产品，在迭代的过程中能够在早期完成系统的原型。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  <p:bldP spid="56" grpId="0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人员分工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/>
      <p:bldP spid="101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62635" y="2870835"/>
            <a:ext cx="1852930" cy="31051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马康丽</a:t>
            </a:r>
            <a:r>
              <a:rPr lang="en-US" altLang="zh-CN" sz="1800" b="1" dirty="0">
                <a:solidFill>
                  <a:schemeClr val="bg1"/>
                </a:solidFill>
                <a:cs typeface="+mn-ea"/>
                <a:sym typeface="+mn-lt"/>
              </a:rPr>
              <a:t>&amp;</a:t>
            </a: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曹智泉</a:t>
            </a:r>
            <a:endParaRPr lang="zh-CN" altLang="en-US" sz="1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15"/>
          <p:cNvSpPr txBox="1"/>
          <p:nvPr/>
        </p:nvSpPr>
        <p:spPr>
          <a:xfrm>
            <a:off x="592546" y="178975"/>
            <a:ext cx="2261711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人员分工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7722" y="1326383"/>
            <a:ext cx="1742599" cy="1446963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762635" y="3432810"/>
            <a:ext cx="1966595" cy="99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功能设计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人脸识别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42565" y="2870835"/>
            <a:ext cx="1852930" cy="31051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姚中满</a:t>
            </a:r>
            <a:endParaRPr lang="zh-CN" altLang="en-US" sz="1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97744" y="1326383"/>
            <a:ext cx="1742599" cy="1446963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2560320" y="3432810"/>
            <a:ext cx="2191385" cy="99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系统测试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服务器数据库搭建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96460" y="2870835"/>
            <a:ext cx="1852930" cy="31051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程帅</a:t>
            </a:r>
            <a:endParaRPr lang="zh-CN" altLang="en-US" sz="1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751547" y="1326383"/>
            <a:ext cx="1742599" cy="144696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4696460" y="3432810"/>
            <a:ext cx="1966595" cy="99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系统测试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前端界面设计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676390" y="2870835"/>
            <a:ext cx="1852930" cy="310515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王领</a:t>
            </a:r>
            <a:endParaRPr lang="zh-CN" altLang="en-US" sz="1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731569" y="1326383"/>
            <a:ext cx="1742599" cy="1446963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8"/>
          <p:cNvSpPr txBox="1"/>
          <p:nvPr/>
        </p:nvSpPr>
        <p:spPr>
          <a:xfrm>
            <a:off x="6676390" y="3432810"/>
            <a:ext cx="1966595" cy="99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系统上线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后端线程处理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49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49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49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49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49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649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49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49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49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649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6" grpId="0"/>
      <p:bldP spid="27" grpId="0" bldLvl="0" animBg="1"/>
      <p:bldP spid="28" grpId="0"/>
      <p:bldP spid="29" grpId="0" bldLvl="0" animBg="1"/>
      <p:bldP spid="30" grpId="0" bldLvl="0" animBg="1"/>
      <p:bldP spid="31" grpId="0"/>
      <p:bldP spid="41" grpId="0" bldLvl="0" animBg="1"/>
      <p:bldP spid="42" grpId="0" bldLvl="0" animBg="1"/>
      <p:bldP spid="43" grpId="0"/>
      <p:bldP spid="44" grpId="0" bldLvl="0" animBg="1"/>
      <p:bldP spid="45" grpId="0" bldLvl="0" animBg="1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时间安排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/>
      <p:bldP spid="101" grpId="0"/>
      <p:bldP spid="1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30570" y="438150"/>
            <a:ext cx="1510030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   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用户需求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21175" y="418174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  <a:endParaRPr lang="zh-CN" altLang="en-US" sz="4400" b="1" spc="-225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  <a:endParaRPr lang="en-US" altLang="zh-CN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9" name="文本框 10"/>
          <p:cNvSpPr txBox="1"/>
          <p:nvPr/>
        </p:nvSpPr>
        <p:spPr>
          <a:xfrm>
            <a:off x="5830570" y="1155700"/>
            <a:ext cx="1510665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   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功能分析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321175" y="1135718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830570" y="1873250"/>
            <a:ext cx="1510030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   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开发环境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321175" y="1853262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21175" y="2570806"/>
            <a:ext cx="2019425" cy="410519"/>
            <a:chOff x="8045" y="4049"/>
            <a:chExt cx="3180" cy="646"/>
          </a:xfrm>
        </p:grpSpPr>
        <p:sp>
          <p:nvSpPr>
            <p:cNvPr id="87" name="文本框 10"/>
            <p:cNvSpPr txBox="1"/>
            <p:nvPr/>
          </p:nvSpPr>
          <p:spPr>
            <a:xfrm>
              <a:off x="8847" y="4080"/>
              <a:ext cx="2378" cy="615"/>
            </a:xfrm>
            <a:prstGeom prst="roundRect">
              <a:avLst/>
            </a:prstGeom>
            <a:solidFill>
              <a:srgbClr val="1B4367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700" dirty="0">
                  <a:solidFill>
                    <a:schemeClr val="bg1"/>
                  </a:solidFill>
                  <a:cs typeface="+mn-ea"/>
                  <a:sym typeface="+mn-lt"/>
                </a:rPr>
                <a:t>   </a:t>
              </a:r>
              <a:r>
                <a:rPr lang="zh-CN" altLang="en-US" sz="1700" dirty="0">
                  <a:solidFill>
                    <a:schemeClr val="bg1"/>
                  </a:solidFill>
                  <a:cs typeface="+mn-ea"/>
                  <a:sym typeface="+mn-lt"/>
                </a:rPr>
                <a:t>过程模型</a:t>
              </a:r>
              <a:endParaRPr lang="zh-CN" altLang="en-US" sz="1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8045" y="4049"/>
              <a:ext cx="754" cy="620"/>
              <a:chOff x="5640108" y="966369"/>
              <a:chExt cx="476097" cy="391567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5673454" y="966369"/>
                <a:ext cx="391567" cy="391567"/>
              </a:xfrm>
              <a:prstGeom prst="ellipse">
                <a:avLst/>
              </a:prstGeom>
              <a:solidFill>
                <a:srgbClr val="1B4367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文本框 17"/>
              <p:cNvSpPr txBox="1"/>
              <p:nvPr/>
            </p:nvSpPr>
            <p:spPr>
              <a:xfrm>
                <a:off x="5640108" y="975817"/>
                <a:ext cx="476097" cy="367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en-US" altLang="zh-CN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0"/>
          <p:cNvSpPr txBox="1"/>
          <p:nvPr/>
        </p:nvSpPr>
        <p:spPr>
          <a:xfrm>
            <a:off x="5830570" y="3314700"/>
            <a:ext cx="1510030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   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人员分工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21175" y="3294706"/>
            <a:ext cx="478533" cy="393570"/>
            <a:chOff x="5640108" y="966369"/>
            <a:chExt cx="476097" cy="391567"/>
          </a:xfrm>
        </p:grpSpPr>
        <p:sp>
          <p:nvSpPr>
            <p:cNvPr id="8" name="椭圆 7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17"/>
            <p:cNvSpPr txBox="1"/>
            <p:nvPr/>
          </p:nvSpPr>
          <p:spPr>
            <a:xfrm>
              <a:off x="5640108" y="975817"/>
              <a:ext cx="476097" cy="36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10"/>
          <p:cNvSpPr txBox="1"/>
          <p:nvPr/>
        </p:nvSpPr>
        <p:spPr>
          <a:xfrm>
            <a:off x="5830570" y="4027170"/>
            <a:ext cx="1509395" cy="390555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solidFill>
                  <a:schemeClr val="bg1"/>
                </a:solidFill>
                <a:cs typeface="+mn-ea"/>
                <a:sym typeface="+mn-lt"/>
              </a:rPr>
              <a:t>    </a:t>
            </a:r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时间计划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21175" y="4007176"/>
            <a:ext cx="478533" cy="393570"/>
            <a:chOff x="5640108" y="966369"/>
            <a:chExt cx="476097" cy="391567"/>
          </a:xfrm>
        </p:grpSpPr>
        <p:sp>
          <p:nvSpPr>
            <p:cNvPr id="13" name="椭圆 12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7"/>
            <p:cNvSpPr txBox="1"/>
            <p:nvPr/>
          </p:nvSpPr>
          <p:spPr>
            <a:xfrm>
              <a:off x="5640108" y="975817"/>
              <a:ext cx="476097" cy="366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3" grpId="0"/>
      <p:bldP spid="3" grpId="0"/>
      <p:bldP spid="79" grpId="0" bldLvl="0" animBg="1"/>
      <p:bldP spid="83" grpId="0" bldLvl="0" animBg="1"/>
      <p:bldP spid="4" grpId="0" animBg="1"/>
      <p:bldP spid="6" grpId="0" bldLvl="0" animBg="1"/>
      <p:bldP spid="1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26" name="组合 2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941225" y="1451898"/>
              <a:ext cx="1223641" cy="828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dirty="0">
                  <a:solidFill>
                    <a:srgbClr val="1B4367"/>
                  </a:solidFill>
                  <a:cs typeface="+mn-ea"/>
                  <a:sym typeface="+mn-lt"/>
                </a:rPr>
                <a:t>第一次迭代</a:t>
              </a:r>
              <a:endParaRPr lang="zh-CN" altLang="en-US" sz="2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17040000">
            <a:off x="2179930" y="3737932"/>
            <a:ext cx="759550" cy="986833"/>
            <a:chOff x="3810" y="3717"/>
            <a:chExt cx="1196" cy="1554"/>
          </a:xfrm>
        </p:grpSpPr>
        <p:grpSp>
          <p:nvGrpSpPr>
            <p:cNvPr id="17" name="组合 16"/>
            <p:cNvGrpSpPr/>
            <p:nvPr/>
          </p:nvGrpSpPr>
          <p:grpSpPr>
            <a:xfrm rot="9469324">
              <a:off x="3810" y="3717"/>
              <a:ext cx="1196" cy="155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 rot="4620000">
              <a:off x="4062" y="3882"/>
              <a:ext cx="67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dirty="0" smtClean="0">
                  <a:solidFill>
                    <a:srgbClr val="1B43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en-US" altLang="zh-CN" sz="3200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21060000">
            <a:off x="4083006" y="1957953"/>
            <a:ext cx="759550" cy="986833"/>
            <a:chOff x="8006" y="3068"/>
            <a:chExt cx="1196" cy="1554"/>
          </a:xfrm>
        </p:grpSpPr>
        <p:grpSp>
          <p:nvGrpSpPr>
            <p:cNvPr id="13" name="组合 12"/>
            <p:cNvGrpSpPr/>
            <p:nvPr/>
          </p:nvGrpSpPr>
          <p:grpSpPr>
            <a:xfrm rot="11594412">
              <a:off x="8006" y="3068"/>
              <a:ext cx="1196" cy="155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 rot="480000">
              <a:off x="8300" y="3253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dirty="0" smtClean="0">
                  <a:solidFill>
                    <a:srgbClr val="1B43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en-US" altLang="zh-CN" sz="3200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3720000">
            <a:off x="5873023" y="3719084"/>
            <a:ext cx="759550" cy="986833"/>
            <a:chOff x="10470" y="5554"/>
            <a:chExt cx="1196" cy="1554"/>
          </a:xfrm>
        </p:grpSpPr>
        <p:grpSp>
          <p:nvGrpSpPr>
            <p:cNvPr id="7" name="组合 6"/>
            <p:cNvGrpSpPr/>
            <p:nvPr/>
          </p:nvGrpSpPr>
          <p:grpSpPr>
            <a:xfrm rot="13303882">
              <a:off x="10470" y="5554"/>
              <a:ext cx="1196" cy="155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 rot="17940000">
              <a:off x="10818" y="5709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dirty="0" smtClean="0">
                  <a:solidFill>
                    <a:srgbClr val="1B43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endParaRPr lang="en-US" altLang="zh-CN" sz="3200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840000">
            <a:off x="5439772" y="2755018"/>
            <a:ext cx="709624" cy="912618"/>
            <a:chOff x="9724" y="4081"/>
            <a:chExt cx="1118" cy="1437"/>
          </a:xfrm>
        </p:grpSpPr>
        <p:sp>
          <p:nvSpPr>
            <p:cNvPr id="16" name="椭圆 34"/>
            <p:cNvSpPr/>
            <p:nvPr/>
          </p:nvSpPr>
          <p:spPr>
            <a:xfrm rot="13009338">
              <a:off x="9724" y="4081"/>
              <a:ext cx="1118" cy="1437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1B4367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104" y="4174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20340000">
            <a:off x="2693164" y="2774751"/>
            <a:ext cx="709624" cy="912618"/>
            <a:chOff x="5669" y="2927"/>
            <a:chExt cx="1118" cy="1437"/>
          </a:xfrm>
        </p:grpSpPr>
        <p:sp>
          <p:nvSpPr>
            <p:cNvPr id="6" name="椭圆 34"/>
            <p:cNvSpPr/>
            <p:nvPr/>
          </p:nvSpPr>
          <p:spPr>
            <a:xfrm rot="10190714">
              <a:off x="5669" y="2927"/>
              <a:ext cx="1118" cy="1437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1B4367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69" y="2987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05460" y="3985260"/>
            <a:ext cx="1211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时间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5460" y="1169035"/>
            <a:ext cx="26733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系统分析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：对系统进行分析、设计，整理出系统的功能优先级，按照次序排列，撰写开发文档，为后续工作做基础。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1390" y="1010285"/>
            <a:ext cx="2138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1600" b="1" dirty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成员培训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：熟悉在开发系统中使用的技术。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2225" y="1840230"/>
            <a:ext cx="1915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1600" b="1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开发实现</a:t>
            </a:r>
            <a:r>
              <a: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：开发系统中优先级较高部分功能。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8100" y="3479509"/>
            <a:ext cx="156345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：对已经实现的功能进行测试。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5"/>
          <p:cNvSpPr txBox="1"/>
          <p:nvPr/>
        </p:nvSpPr>
        <p:spPr>
          <a:xfrm>
            <a:off x="592546" y="178975"/>
            <a:ext cx="2261711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时间计划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26" name="组合 2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941225" y="1451898"/>
              <a:ext cx="1223641" cy="828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dirty="0">
                  <a:solidFill>
                    <a:srgbClr val="1B4367"/>
                  </a:solidFill>
                  <a:cs typeface="+mn-ea"/>
                  <a:sym typeface="+mn-lt"/>
                </a:rPr>
                <a:t>第二</a:t>
              </a:r>
              <a:r>
                <a:rPr lang="zh-CN" altLang="en-US" sz="2800" b="1" dirty="0">
                  <a:solidFill>
                    <a:srgbClr val="1B4367"/>
                  </a:solidFill>
                  <a:cs typeface="+mn-ea"/>
                  <a:sym typeface="+mn-lt"/>
                </a:rPr>
                <a:t>次迭代</a:t>
              </a:r>
              <a:endParaRPr lang="zh-CN" altLang="en-US" sz="2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17040000">
            <a:off x="2178763" y="3738844"/>
            <a:ext cx="761430" cy="986833"/>
            <a:chOff x="3807" y="3717"/>
            <a:chExt cx="1199" cy="1554"/>
          </a:xfrm>
        </p:grpSpPr>
        <p:grpSp>
          <p:nvGrpSpPr>
            <p:cNvPr id="17" name="组合 16"/>
            <p:cNvGrpSpPr/>
            <p:nvPr/>
          </p:nvGrpSpPr>
          <p:grpSpPr>
            <a:xfrm rot="9469324">
              <a:off x="3810" y="3717"/>
              <a:ext cx="1196" cy="155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 rot="4620000">
              <a:off x="3927" y="3890"/>
              <a:ext cx="67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dirty="0" smtClean="0">
                  <a:solidFill>
                    <a:srgbClr val="1B43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en-US" altLang="zh-CN" sz="3200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1620000">
            <a:off x="4937716" y="2297678"/>
            <a:ext cx="759550" cy="986833"/>
            <a:chOff x="8006" y="3068"/>
            <a:chExt cx="1196" cy="1554"/>
          </a:xfrm>
        </p:grpSpPr>
        <p:grpSp>
          <p:nvGrpSpPr>
            <p:cNvPr id="13" name="组合 12"/>
            <p:cNvGrpSpPr/>
            <p:nvPr/>
          </p:nvGrpSpPr>
          <p:grpSpPr>
            <a:xfrm rot="11594412">
              <a:off x="8006" y="3068"/>
              <a:ext cx="1196" cy="155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 rot="480000">
              <a:off x="8300" y="3253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dirty="0" smtClean="0">
                  <a:solidFill>
                    <a:srgbClr val="1B43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en-US" altLang="zh-CN" sz="3200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3300000">
            <a:off x="5770774" y="3666408"/>
            <a:ext cx="717778" cy="912618"/>
            <a:chOff x="9724" y="4081"/>
            <a:chExt cx="1130" cy="1437"/>
          </a:xfrm>
        </p:grpSpPr>
        <p:sp>
          <p:nvSpPr>
            <p:cNvPr id="16" name="椭圆 34"/>
            <p:cNvSpPr/>
            <p:nvPr/>
          </p:nvSpPr>
          <p:spPr>
            <a:xfrm rot="13009338">
              <a:off x="9724" y="4081"/>
              <a:ext cx="1118" cy="1437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1B4367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8300000">
              <a:off x="10016" y="4221"/>
              <a:ext cx="75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20340000">
            <a:off x="2874139" y="2384226"/>
            <a:ext cx="709624" cy="912618"/>
            <a:chOff x="5669" y="2927"/>
            <a:chExt cx="1118" cy="1437"/>
          </a:xfrm>
        </p:grpSpPr>
        <p:sp>
          <p:nvSpPr>
            <p:cNvPr id="6" name="椭圆 34"/>
            <p:cNvSpPr/>
            <p:nvPr/>
          </p:nvSpPr>
          <p:spPr>
            <a:xfrm rot="10190714">
              <a:off x="5669" y="2927"/>
              <a:ext cx="1118" cy="1437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1B4367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69" y="2987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92785" y="3811270"/>
            <a:ext cx="1211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时间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2785" y="1160780"/>
            <a:ext cx="31584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计划调整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：在第一次迭代后对系统再次进行分析，调整计划。对功能进行再次排序，选择接下来一次迭代中的工作。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59755" y="1160780"/>
            <a:ext cx="29921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1600" b="1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开发实现</a:t>
            </a:r>
            <a:r>
              <a: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：完成第二次迭代中的工作量并与第一次迭代中的功能整合，得出第一代产品。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88710" y="3478239"/>
            <a:ext cx="156345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：对已经实现的功能进行测试。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592546" y="178975"/>
            <a:ext cx="2261711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时间计划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26" name="组合 2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941225" y="1451898"/>
              <a:ext cx="1223641" cy="828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 dirty="0">
                  <a:solidFill>
                    <a:srgbClr val="1B4367"/>
                  </a:solidFill>
                  <a:cs typeface="+mn-ea"/>
                  <a:sym typeface="+mn-lt"/>
                </a:rPr>
                <a:t>第三</a:t>
              </a:r>
              <a:r>
                <a:rPr lang="zh-CN" altLang="en-US" sz="2800" b="1" dirty="0">
                  <a:solidFill>
                    <a:srgbClr val="1B4367"/>
                  </a:solidFill>
                  <a:cs typeface="+mn-ea"/>
                  <a:sym typeface="+mn-lt"/>
                </a:rPr>
                <a:t>次迭代</a:t>
              </a:r>
              <a:endParaRPr lang="zh-CN" altLang="en-US" sz="2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17040000">
            <a:off x="2179930" y="3737932"/>
            <a:ext cx="759550" cy="986833"/>
            <a:chOff x="3810" y="3717"/>
            <a:chExt cx="1196" cy="1554"/>
          </a:xfrm>
        </p:grpSpPr>
        <p:grpSp>
          <p:nvGrpSpPr>
            <p:cNvPr id="17" name="组合 16"/>
            <p:cNvGrpSpPr/>
            <p:nvPr/>
          </p:nvGrpSpPr>
          <p:grpSpPr>
            <a:xfrm rot="9469324">
              <a:off x="3810" y="3717"/>
              <a:ext cx="1196" cy="155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 rot="4620000">
              <a:off x="4062" y="3882"/>
              <a:ext cx="679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dirty="0" smtClean="0">
                  <a:solidFill>
                    <a:srgbClr val="1B43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en-US" altLang="zh-CN" sz="3200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21060000">
            <a:off x="4083006" y="1957953"/>
            <a:ext cx="759550" cy="986833"/>
            <a:chOff x="8006" y="3068"/>
            <a:chExt cx="1196" cy="1554"/>
          </a:xfrm>
        </p:grpSpPr>
        <p:grpSp>
          <p:nvGrpSpPr>
            <p:cNvPr id="13" name="组合 12"/>
            <p:cNvGrpSpPr/>
            <p:nvPr/>
          </p:nvGrpSpPr>
          <p:grpSpPr>
            <a:xfrm rot="11594412">
              <a:off x="8006" y="3068"/>
              <a:ext cx="1196" cy="155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 rot="480000">
              <a:off x="8300" y="3253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dirty="0" smtClean="0">
                  <a:solidFill>
                    <a:srgbClr val="1B43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en-US" altLang="zh-CN" sz="3200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3720000">
            <a:off x="5873023" y="3719084"/>
            <a:ext cx="759550" cy="986833"/>
            <a:chOff x="10470" y="5554"/>
            <a:chExt cx="1196" cy="1554"/>
          </a:xfrm>
        </p:grpSpPr>
        <p:grpSp>
          <p:nvGrpSpPr>
            <p:cNvPr id="7" name="组合 6"/>
            <p:cNvGrpSpPr/>
            <p:nvPr/>
          </p:nvGrpSpPr>
          <p:grpSpPr>
            <a:xfrm rot="13303882">
              <a:off x="10470" y="5554"/>
              <a:ext cx="1196" cy="155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 rot="17940000">
              <a:off x="10818" y="5709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dirty="0" smtClean="0">
                  <a:solidFill>
                    <a:srgbClr val="1B4367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endParaRPr lang="en-US" altLang="zh-CN" sz="3200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840000">
            <a:off x="5439772" y="2755018"/>
            <a:ext cx="709624" cy="912618"/>
            <a:chOff x="9724" y="4081"/>
            <a:chExt cx="1118" cy="1437"/>
          </a:xfrm>
        </p:grpSpPr>
        <p:sp>
          <p:nvSpPr>
            <p:cNvPr id="16" name="椭圆 34"/>
            <p:cNvSpPr/>
            <p:nvPr/>
          </p:nvSpPr>
          <p:spPr>
            <a:xfrm rot="13009338">
              <a:off x="9724" y="4081"/>
              <a:ext cx="1118" cy="1437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1B4367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104" y="4174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rot="20340000">
            <a:off x="2693164" y="2774751"/>
            <a:ext cx="709624" cy="912618"/>
            <a:chOff x="5669" y="2927"/>
            <a:chExt cx="1118" cy="1437"/>
          </a:xfrm>
        </p:grpSpPr>
        <p:sp>
          <p:nvSpPr>
            <p:cNvPr id="6" name="椭圆 34"/>
            <p:cNvSpPr/>
            <p:nvPr/>
          </p:nvSpPr>
          <p:spPr>
            <a:xfrm rot="10190714">
              <a:off x="5669" y="2927"/>
              <a:ext cx="1118" cy="1437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1B4367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69" y="2987"/>
              <a:ext cx="644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05382" y="4001319"/>
            <a:ext cx="15634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时间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6715" y="1731645"/>
            <a:ext cx="26733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计划调整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：对第二次迭代中出现的问题做出调整，完善系统的功能。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1390" y="1010285"/>
            <a:ext cx="26549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1600" b="1" dirty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开发实现</a:t>
            </a: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：将最后一部分功能完成且整合得到最终产品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72225" y="1840230"/>
            <a:ext cx="1915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1600" b="1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</a:t>
            </a:r>
            <a:r>
              <a: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：对系统进行测试。此部分与开发实现相互协作。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8100" y="3479509"/>
            <a:ext cx="156345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1B4367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发布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：经过开发实现和测试后将产品发布。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5"/>
          <p:cNvSpPr txBox="1"/>
          <p:nvPr/>
        </p:nvSpPr>
        <p:spPr>
          <a:xfrm>
            <a:off x="592546" y="178975"/>
            <a:ext cx="2261711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时间计划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用户需求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bg1"/>
                </a:solidFill>
                <a:cs typeface="+mn-ea"/>
                <a:sym typeface="+mn-lt"/>
              </a:rPr>
              <a:t>文字在此输入相关文字，在此输入相关文字，在此输入相关文字， 在此</a:t>
            </a: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输入相关文字，在此输入相关文字，在此输入相关</a:t>
            </a:r>
            <a:r>
              <a:rPr lang="zh-CN" altLang="en-US" sz="1000" dirty="0" smtClean="0">
                <a:solidFill>
                  <a:schemeClr val="bg1"/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5765" y="207010"/>
            <a:ext cx="257683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关于大学生的调查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6" name="TextBox 1210"/>
          <p:cNvSpPr/>
          <p:nvPr/>
        </p:nvSpPr>
        <p:spPr>
          <a:xfrm>
            <a:off x="1478915" y="4013200"/>
            <a:ext cx="1640840" cy="34544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l"/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大学生逃课率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7" name="文本框 11"/>
          <p:cNvSpPr txBox="1"/>
          <p:nvPr/>
        </p:nvSpPr>
        <p:spPr>
          <a:xfrm>
            <a:off x="1449705" y="4482465"/>
            <a:ext cx="2160270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800">
                <a:sym typeface="+mn-ea"/>
              </a:rPr>
              <a:t>——</a:t>
            </a:r>
            <a:r>
              <a:rPr lang="zh-CN" altLang="en-US" sz="1800">
                <a:sym typeface="+mn-ea"/>
              </a:rPr>
              <a:t>逃课现象频发 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ea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040883" y="3999479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 smtClean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635392" y="4007517"/>
            <a:ext cx="1737360" cy="34544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逃课时间利用率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12" name="文本框 11"/>
          <p:cNvSpPr txBox="1"/>
          <p:nvPr/>
        </p:nvSpPr>
        <p:spPr>
          <a:xfrm>
            <a:off x="5756676" y="4482573"/>
            <a:ext cx="310609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800">
                <a:sym typeface="+mn-ea"/>
              </a:rPr>
              <a:t>——</a:t>
            </a:r>
            <a:r>
              <a:rPr lang="zh-CN" altLang="en-US" sz="1800">
                <a:sym typeface="+mn-ea"/>
              </a:rPr>
              <a:t>时间浪费程度高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ea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5197250" y="399354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图表 21"/>
          <p:cNvGraphicFramePr/>
          <p:nvPr/>
        </p:nvGraphicFramePr>
        <p:xfrm>
          <a:off x="4304030" y="146050"/>
          <a:ext cx="4662170" cy="3992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303530" y="316230"/>
          <a:ext cx="4271010" cy="3977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5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5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5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16" grpId="0"/>
      <p:bldP spid="106" grpId="0"/>
      <p:bldP spid="107" grpId="0"/>
      <p:bldP spid="111" grpId="0"/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28871" y="2888875"/>
            <a:ext cx="1202531" cy="1202531"/>
            <a:chOff x="4420032" y="1854736"/>
            <a:chExt cx="1603375" cy="1603375"/>
          </a:xfrm>
          <a:solidFill>
            <a:srgbClr val="1B4367"/>
          </a:solidFill>
        </p:grpSpPr>
        <p:sp>
          <p:nvSpPr>
            <p:cNvPr id="20486" name="Rectangle 5"/>
            <p:cNvSpPr/>
            <p:nvPr/>
          </p:nvSpPr>
          <p:spPr>
            <a:xfrm>
              <a:off x="4420032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50000"/>
                </a:lnSpc>
              </a:pPr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89" name="Freeform 132"/>
            <p:cNvSpPr>
              <a:spLocks noEditPoints="1"/>
            </p:cNvSpPr>
            <p:nvPr/>
          </p:nvSpPr>
          <p:spPr>
            <a:xfrm>
              <a:off x="4971860" y="2268369"/>
              <a:ext cx="497814" cy="691654"/>
            </a:xfrm>
            <a:custGeom>
              <a:avLst/>
              <a:gdLst/>
              <a:ahLst/>
              <a:cxnLst>
                <a:cxn ang="0">
                  <a:pos x="69148" y="0"/>
                </a:cxn>
                <a:cxn ang="0">
                  <a:pos x="69148" y="0"/>
                </a:cxn>
                <a:cxn ang="0">
                  <a:pos x="69148" y="48617"/>
                </a:cxn>
                <a:cxn ang="0">
                  <a:pos x="69148" y="70611"/>
                </a:cxn>
                <a:cxn ang="0">
                  <a:pos x="47251" y="70611"/>
                </a:cxn>
                <a:cxn ang="0">
                  <a:pos x="0" y="70611"/>
                </a:cxn>
                <a:cxn ang="0">
                  <a:pos x="0" y="333375"/>
                </a:cxn>
                <a:cxn ang="0">
                  <a:pos x="239712" y="333375"/>
                </a:cxn>
                <a:cxn ang="0">
                  <a:pos x="239712" y="0"/>
                </a:cxn>
                <a:cxn ang="0">
                  <a:pos x="69148" y="0"/>
                </a:cxn>
                <a:cxn ang="0">
                  <a:pos x="187851" y="193311"/>
                </a:cxn>
                <a:cxn ang="0">
                  <a:pos x="154430" y="193311"/>
                </a:cxn>
                <a:cxn ang="0">
                  <a:pos x="140600" y="193311"/>
                </a:cxn>
                <a:cxn ang="0">
                  <a:pos x="140600" y="266237"/>
                </a:cxn>
                <a:cxn ang="0">
                  <a:pos x="127923" y="278970"/>
                </a:cxn>
                <a:cxn ang="0">
                  <a:pos x="111789" y="278970"/>
                </a:cxn>
                <a:cxn ang="0">
                  <a:pos x="99112" y="266237"/>
                </a:cxn>
                <a:cxn ang="0">
                  <a:pos x="99112" y="193311"/>
                </a:cxn>
                <a:cxn ang="0">
                  <a:pos x="85282" y="193311"/>
                </a:cxn>
                <a:cxn ang="0">
                  <a:pos x="51861" y="193311"/>
                </a:cxn>
                <a:cxn ang="0">
                  <a:pos x="46098" y="182893"/>
                </a:cxn>
                <a:cxn ang="0">
                  <a:pos x="111789" y="105337"/>
                </a:cxn>
                <a:cxn ang="0">
                  <a:pos x="127923" y="105337"/>
                </a:cxn>
                <a:cxn ang="0">
                  <a:pos x="192461" y="182893"/>
                </a:cxn>
                <a:cxn ang="0">
                  <a:pos x="187851" y="193311"/>
                </a:cxn>
              </a:cxnLst>
              <a:rect l="0" t="0" r="0" b="0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4718" y="1120238"/>
            <a:ext cx="1202531" cy="1202531"/>
            <a:chOff x="2361414" y="1854736"/>
            <a:chExt cx="1603375" cy="1603375"/>
          </a:xfrm>
          <a:solidFill>
            <a:srgbClr val="1B4367"/>
          </a:solidFill>
        </p:grpSpPr>
        <p:sp>
          <p:nvSpPr>
            <p:cNvPr id="20485" name="Rectangle 3"/>
            <p:cNvSpPr/>
            <p:nvPr/>
          </p:nvSpPr>
          <p:spPr>
            <a:xfrm>
              <a:off x="2361414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50000"/>
                </a:lnSpc>
              </a:pPr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0" name="Freeform 220"/>
            <p:cNvSpPr/>
            <p:nvPr/>
          </p:nvSpPr>
          <p:spPr>
            <a:xfrm>
              <a:off x="2770383" y="2305455"/>
              <a:ext cx="796514" cy="594622"/>
            </a:xfrm>
            <a:custGeom>
              <a:avLst/>
              <a:gdLst/>
              <a:ahLst/>
              <a:cxnLst>
                <a:cxn ang="0">
                  <a:pos x="384421" y="282893"/>
                </a:cxn>
                <a:cxn ang="0">
                  <a:pos x="384421" y="0"/>
                </a:cxn>
                <a:cxn ang="0">
                  <a:pos x="299800" y="0"/>
                </a:cxn>
                <a:cxn ang="0">
                  <a:pos x="299800" y="282893"/>
                </a:cxn>
                <a:cxn ang="0">
                  <a:pos x="251445" y="282893"/>
                </a:cxn>
                <a:cxn ang="0">
                  <a:pos x="251445" y="174088"/>
                </a:cxn>
                <a:cxn ang="0">
                  <a:pos x="166824" y="174088"/>
                </a:cxn>
                <a:cxn ang="0">
                  <a:pos x="166824" y="282893"/>
                </a:cxn>
                <a:cxn ang="0">
                  <a:pos x="120887" y="282893"/>
                </a:cxn>
                <a:cxn ang="0">
                  <a:pos x="120887" y="77372"/>
                </a:cxn>
                <a:cxn ang="0">
                  <a:pos x="36266" y="77372"/>
                </a:cxn>
                <a:cxn ang="0">
                  <a:pos x="36266" y="282893"/>
                </a:cxn>
                <a:cxn ang="0">
                  <a:pos x="0" y="282893"/>
                </a:cxn>
                <a:cxn ang="0">
                  <a:pos x="0" y="314325"/>
                </a:cxn>
                <a:cxn ang="0">
                  <a:pos x="420687" y="314325"/>
                </a:cxn>
                <a:cxn ang="0">
                  <a:pos x="420687" y="282893"/>
                </a:cxn>
                <a:cxn ang="0">
                  <a:pos x="384421" y="282893"/>
                </a:cxn>
              </a:cxnLst>
              <a:rect l="0" t="0" r="0" b="0"/>
              <a:pathLst>
                <a:path w="174" h="130">
                  <a:moveTo>
                    <a:pt x="159" y="117"/>
                  </a:moveTo>
                  <a:lnTo>
                    <a:pt x="159" y="0"/>
                  </a:lnTo>
                  <a:lnTo>
                    <a:pt x="124" y="0"/>
                  </a:lnTo>
                  <a:lnTo>
                    <a:pt x="124" y="117"/>
                  </a:lnTo>
                  <a:lnTo>
                    <a:pt x="104" y="117"/>
                  </a:lnTo>
                  <a:lnTo>
                    <a:pt x="104" y="72"/>
                  </a:lnTo>
                  <a:lnTo>
                    <a:pt x="69" y="72"/>
                  </a:lnTo>
                  <a:lnTo>
                    <a:pt x="69" y="117"/>
                  </a:lnTo>
                  <a:lnTo>
                    <a:pt x="50" y="117"/>
                  </a:lnTo>
                  <a:lnTo>
                    <a:pt x="50" y="32"/>
                  </a:lnTo>
                  <a:lnTo>
                    <a:pt x="15" y="32"/>
                  </a:lnTo>
                  <a:lnTo>
                    <a:pt x="15" y="117"/>
                  </a:lnTo>
                  <a:lnTo>
                    <a:pt x="0" y="117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117"/>
                  </a:lnTo>
                  <a:lnTo>
                    <a:pt x="159" y="1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5723" y="2888875"/>
            <a:ext cx="1181100" cy="1202531"/>
            <a:chOff x="8565208" y="1856641"/>
            <a:chExt cx="1574800" cy="1603375"/>
          </a:xfrm>
          <a:solidFill>
            <a:srgbClr val="1B4367"/>
          </a:solidFill>
        </p:grpSpPr>
        <p:sp>
          <p:nvSpPr>
            <p:cNvPr id="20488" name="Rectangle 7"/>
            <p:cNvSpPr/>
            <p:nvPr/>
          </p:nvSpPr>
          <p:spPr>
            <a:xfrm>
              <a:off x="8565208" y="1856641"/>
              <a:ext cx="1574800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50000"/>
                </a:lnSpc>
              </a:pPr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2" name="Freeform 289"/>
            <p:cNvSpPr>
              <a:spLocks noEditPoints="1"/>
            </p:cNvSpPr>
            <p:nvPr/>
          </p:nvSpPr>
          <p:spPr>
            <a:xfrm>
              <a:off x="9100279" y="2382692"/>
              <a:ext cx="557770" cy="565878"/>
            </a:xfrm>
            <a:custGeom>
              <a:avLst/>
              <a:gdLst/>
              <a:ahLst/>
              <a:cxnLst>
                <a:cxn ang="0">
                  <a:pos x="244146" y="20836"/>
                </a:cxn>
                <a:cxn ang="0">
                  <a:pos x="163149" y="0"/>
                </a:cxn>
                <a:cxn ang="0">
                  <a:pos x="0" y="0"/>
                </a:cxn>
                <a:cxn ang="0">
                  <a:pos x="0" y="77556"/>
                </a:cxn>
                <a:cxn ang="0">
                  <a:pos x="161992" y="77556"/>
                </a:cxn>
                <a:cxn ang="0">
                  <a:pos x="208276" y="90289"/>
                </a:cxn>
                <a:cxn ang="0">
                  <a:pos x="251088" y="167845"/>
                </a:cxn>
                <a:cxn ang="0">
                  <a:pos x="210590" y="243086"/>
                </a:cxn>
                <a:cxn ang="0">
                  <a:pos x="161992" y="255819"/>
                </a:cxn>
                <a:cxn ang="0">
                  <a:pos x="0" y="255819"/>
                </a:cxn>
                <a:cxn ang="0">
                  <a:pos x="0" y="333375"/>
                </a:cxn>
                <a:cxn ang="0">
                  <a:pos x="161992" y="333375"/>
                </a:cxn>
                <a:cxn ang="0">
                  <a:pos x="242988" y="313697"/>
                </a:cxn>
                <a:cxn ang="0">
                  <a:pos x="328613" y="167845"/>
                </a:cxn>
                <a:cxn ang="0">
                  <a:pos x="244146" y="20836"/>
                </a:cxn>
                <a:cxn ang="0">
                  <a:pos x="60169" y="57878"/>
                </a:cxn>
                <a:cxn ang="0">
                  <a:pos x="21985" y="57878"/>
                </a:cxn>
                <a:cxn ang="0">
                  <a:pos x="21985" y="19678"/>
                </a:cxn>
                <a:cxn ang="0">
                  <a:pos x="60169" y="19678"/>
                </a:cxn>
                <a:cxn ang="0">
                  <a:pos x="60169" y="57878"/>
                </a:cxn>
                <a:cxn ang="0">
                  <a:pos x="60169" y="314854"/>
                </a:cxn>
                <a:cxn ang="0">
                  <a:pos x="21985" y="314854"/>
                </a:cxn>
                <a:cxn ang="0">
                  <a:pos x="21985" y="275497"/>
                </a:cxn>
                <a:cxn ang="0">
                  <a:pos x="60169" y="275497"/>
                </a:cxn>
                <a:cxn ang="0">
                  <a:pos x="60169" y="314854"/>
                </a:cxn>
              </a:cxnLst>
              <a:rect l="0" t="0" r="0" b="0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493" name="TextBox 13"/>
          <p:cNvSpPr txBox="1"/>
          <p:nvPr/>
        </p:nvSpPr>
        <p:spPr>
          <a:xfrm>
            <a:off x="2152015" y="982345"/>
            <a:ext cx="1532255" cy="64579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单目标人脸识别与指纹识别考勤系统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2158298" y="1779548"/>
            <a:ext cx="2157202" cy="83058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可保证识别的准确性，但识别效率不够，不能满足上课前集中快速识别的需求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447766" y="118015"/>
            <a:ext cx="2261711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主流软件的不足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5722" y="1121666"/>
            <a:ext cx="1201103" cy="1202531"/>
            <a:chOff x="4856202" y="1222146"/>
            <a:chExt cx="1201103" cy="1202531"/>
          </a:xfrm>
          <a:solidFill>
            <a:srgbClr val="1B4367"/>
          </a:solidFill>
        </p:grpSpPr>
        <p:sp>
          <p:nvSpPr>
            <p:cNvPr id="20487" name="Rectangle 6"/>
            <p:cNvSpPr/>
            <p:nvPr/>
          </p:nvSpPr>
          <p:spPr>
            <a:xfrm>
              <a:off x="4856202" y="1222146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50000"/>
                </a:lnSpc>
              </a:pPr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/>
          <p:nvPr/>
        </p:nvSpPr>
        <p:spPr>
          <a:xfrm>
            <a:off x="6130925" y="880745"/>
            <a:ext cx="1676400" cy="64579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利用嵌入式设备搜集附近蓝牙信号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6137450" y="1646833"/>
            <a:ext cx="2157202" cy="1107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将手机蓝牙编号与学生学号绑定，可实现签到，但要求手机支持蓝牙功能，且蓝牙信号不稳定，易受距离影响；易被假冒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2152015" y="2739390"/>
            <a:ext cx="1640840" cy="64579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基于WiFi无线装置的自动考勤系统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2151948" y="3472596"/>
            <a:ext cx="2157202" cy="1107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自动搜集学生智能终端地址，与提前预存到服务器数据库中的物理地址进行比对，但此方式依赖人机一体不分离的情况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6130925" y="2961005"/>
            <a:ext cx="2156460" cy="32258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基于GPS地理位置信息技术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6137450" y="3350041"/>
            <a:ext cx="2157202" cy="1107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使用微信等软件进行考勤，操作简单，互动性强，但受GPS室内定位限制，不能精确定位教室楼层位置、学生的位置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300"/>
                            </p:stCondLst>
                            <p:childTnLst>
                              <p:par>
                                <p:cTn id="7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8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3" grpId="0"/>
      <p:bldP spid="20494" grpId="0"/>
      <p:bldP spid="24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4" name="AutoShape 25"/>
          <p:cNvSpPr/>
          <p:nvPr/>
        </p:nvSpPr>
        <p:spPr>
          <a:xfrm rot="21558471">
            <a:off x="3296866" y="2462569"/>
            <a:ext cx="2459831" cy="2236425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55739" y="3094673"/>
            <a:ext cx="503873" cy="504825"/>
            <a:chOff x="5202" y="5131"/>
            <a:chExt cx="1058" cy="1060"/>
          </a:xfrm>
          <a:solidFill>
            <a:srgbClr val="1B4367"/>
          </a:solidFill>
        </p:grpSpPr>
        <p:sp>
          <p:nvSpPr>
            <p:cNvPr id="175117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48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84395" y="3008471"/>
            <a:ext cx="506730" cy="506730"/>
            <a:chOff x="9978" y="7833"/>
            <a:chExt cx="1064" cy="1064"/>
          </a:xfrm>
          <a:solidFill>
            <a:srgbClr val="1B4367"/>
          </a:solidFill>
        </p:grpSpPr>
        <p:sp>
          <p:nvSpPr>
            <p:cNvPr id="175123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8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9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270608" y="1649730"/>
            <a:ext cx="504825" cy="501968"/>
            <a:chOff x="8470" y="2554"/>
            <a:chExt cx="1060" cy="1054"/>
          </a:xfrm>
          <a:solidFill>
            <a:srgbClr val="1B4367"/>
          </a:solidFill>
        </p:grpSpPr>
        <p:sp>
          <p:nvSpPr>
            <p:cNvPr id="1751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79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7118" y="2091690"/>
            <a:ext cx="450533" cy="452438"/>
            <a:chOff x="4704" y="4364"/>
            <a:chExt cx="946" cy="950"/>
          </a:xfrm>
          <a:solidFill>
            <a:srgbClr val="1B4367"/>
          </a:solidFill>
        </p:grpSpPr>
        <p:sp>
          <p:nvSpPr>
            <p:cNvPr id="175115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1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08395" y="2088357"/>
            <a:ext cx="504349" cy="506254"/>
            <a:chOff x="4030" y="4930"/>
            <a:chExt cx="840" cy="843"/>
          </a:xfrm>
          <a:solidFill>
            <a:srgbClr val="1B4367"/>
          </a:solidFill>
        </p:grpSpPr>
        <p:sp>
          <p:nvSpPr>
            <p:cNvPr id="93246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717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962" name="TextBox 1210"/>
          <p:cNvSpPr/>
          <p:nvPr/>
        </p:nvSpPr>
        <p:spPr>
          <a:xfrm>
            <a:off x="1777190" y="2012120"/>
            <a:ext cx="8483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速度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1076043" y="3084189"/>
            <a:ext cx="8483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自动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2" name="TextBox 1210"/>
          <p:cNvSpPr/>
          <p:nvPr/>
        </p:nvSpPr>
        <p:spPr>
          <a:xfrm>
            <a:off x="3920882" y="959951"/>
            <a:ext cx="12039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准确率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6623164" y="2012094"/>
            <a:ext cx="15595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数据量大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3" name="TextBox 1210"/>
          <p:cNvSpPr/>
          <p:nvPr/>
        </p:nvSpPr>
        <p:spPr>
          <a:xfrm>
            <a:off x="7334287" y="3016713"/>
            <a:ext cx="848360" cy="49911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1B4367"/>
                </a:solidFill>
                <a:cs typeface="+mn-ea"/>
                <a:sym typeface="+mn-lt"/>
              </a:rPr>
              <a:t>高效</a:t>
            </a:r>
            <a:endParaRPr lang="zh-CN" altLang="en-US" sz="2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484596" y="218980"/>
            <a:ext cx="2261711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用户需求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9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49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49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49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49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49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49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149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49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649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149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4" grpId="0" animBg="1"/>
      <p:bldP spid="39962" grpId="0"/>
      <p:bldP spid="20" grpId="0"/>
      <p:bldP spid="22" grpId="0"/>
      <p:bldP spid="25" grpId="0"/>
      <p:bldP spid="13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11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功能分析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329021" y="126905"/>
            <a:ext cx="2261711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功能性需求点</a:t>
            </a: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分析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8" name="组合 27"/>
          <p:cNvGrpSpPr/>
          <p:nvPr/>
        </p:nvGrpSpPr>
        <p:grpSpPr bwMode="auto"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/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095" eaLnBrk="1" hangingPunct="1">
                <a:lnSpc>
                  <a:spcPct val="15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15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29"/>
          <p:cNvGrpSpPr/>
          <p:nvPr/>
        </p:nvGrpSpPr>
        <p:grpSpPr bwMode="auto"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/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095" eaLnBrk="1" hangingPunct="1">
                <a:lnSpc>
                  <a:spcPct val="15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19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28"/>
          <p:cNvGrpSpPr/>
          <p:nvPr/>
        </p:nvGrpSpPr>
        <p:grpSpPr bwMode="auto"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/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095" eaLnBrk="1" hangingPunct="1">
                <a:lnSpc>
                  <a:spcPct val="15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17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30"/>
          <p:cNvGrpSpPr/>
          <p:nvPr/>
        </p:nvGrpSpPr>
        <p:grpSpPr bwMode="auto"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21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960655" y="3142870"/>
            <a:ext cx="1508760" cy="48387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人脸识别签到</a:t>
            </a:r>
            <a:endParaRPr lang="zh-CN" altLang="en-US" sz="1800" b="1" dirty="0" smtClea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9" name="文本框 8"/>
          <p:cNvSpPr txBox="1"/>
          <p:nvPr/>
        </p:nvSpPr>
        <p:spPr>
          <a:xfrm>
            <a:off x="147955" y="3589655"/>
            <a:ext cx="3502025" cy="10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根据摄像头拍摄的人脸，对比本地计算机从服务器中获取的人脸信息，对比相似度，判断是否是同一个人，从而完成签到。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2553045" y="526912"/>
            <a:ext cx="1737360" cy="48387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800" b="1" dirty="0">
                <a:solidFill>
                  <a:srgbClr val="1B4367"/>
                </a:solidFill>
                <a:cs typeface="+mn-ea"/>
                <a:sym typeface="+mn-lt"/>
              </a:rPr>
              <a:t>数据载入与回传</a:t>
            </a:r>
            <a:endParaRPr lang="zh-CN" altLang="en-US" sz="18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1" name="文本框 8"/>
          <p:cNvSpPr txBox="1"/>
          <p:nvPr/>
        </p:nvSpPr>
        <p:spPr>
          <a:xfrm>
            <a:off x="520065" y="1010920"/>
            <a:ext cx="4286885" cy="10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在进行人脸识别签到之前，教室的本地端计算机内没有任何学生人脸信息，需获取课程对应的学生信息。结束后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将完成签到的学生信息传回数据库。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698818" y="3142870"/>
            <a:ext cx="1508760" cy="48387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用户权限管理</a:t>
            </a:r>
            <a:endParaRPr lang="zh-CN" altLang="en-US" sz="1800" b="1" dirty="0" smtClea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3" name="文本框 8"/>
          <p:cNvSpPr txBox="1"/>
          <p:nvPr/>
        </p:nvSpPr>
        <p:spPr>
          <a:xfrm>
            <a:off x="4290695" y="3589655"/>
            <a:ext cx="4181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设置用户登录功能，对不同的人群（教务处管理员、教师、学生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）开放不同的功能，给予不同的权限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6323965" y="527050"/>
            <a:ext cx="1353185" cy="483870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信息</a:t>
            </a:r>
            <a:r>
              <a:rPr lang="zh-CN" altLang="en-US" sz="1800" b="1" dirty="0" smtClean="0">
                <a:solidFill>
                  <a:srgbClr val="1B4367"/>
                </a:solidFill>
                <a:cs typeface="+mn-ea"/>
                <a:sym typeface="+mn-lt"/>
              </a:rPr>
              <a:t>管理</a:t>
            </a:r>
            <a:endParaRPr lang="zh-CN" altLang="en-US" sz="1800" b="1" dirty="0" smtClean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5" name="文本框 8"/>
          <p:cNvSpPr txBox="1"/>
          <p:nvPr/>
        </p:nvSpPr>
        <p:spPr>
          <a:xfrm>
            <a:off x="5507990" y="1094740"/>
            <a:ext cx="3349625" cy="10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需在服务器端的数据库中建立数据表，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包含学生的基本信息，课程信息，教师信息，课程表信息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5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3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85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4670735" y="539609"/>
            <a:ext cx="3534410" cy="1518920"/>
            <a:chOff x="6178340" y="1135196"/>
            <a:chExt cx="4712546" cy="2025222"/>
          </a:xfrm>
        </p:grpSpPr>
        <p:sp>
          <p:nvSpPr>
            <p:cNvPr id="86" name="文本框 85"/>
            <p:cNvSpPr txBox="1"/>
            <p:nvPr/>
          </p:nvSpPr>
          <p:spPr>
            <a:xfrm>
              <a:off x="6178340" y="1746488"/>
              <a:ext cx="4712546" cy="1413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提供对学生个人信息，课程个人信息，教师个人信息和考勤信息的查询，不同用户具有不同权限。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1956"/>
            <p:cNvSpPr/>
            <p:nvPr/>
          </p:nvSpPr>
          <p:spPr>
            <a:xfrm>
              <a:off x="6185113" y="1135196"/>
              <a:ext cx="2832946" cy="6756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数据查询与显示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672685" y="2302767"/>
            <a:ext cx="3456940" cy="1201420"/>
            <a:chOff x="6180940" y="3498021"/>
            <a:chExt cx="4609252" cy="1601890"/>
          </a:xfrm>
        </p:grpSpPr>
        <p:sp>
          <p:nvSpPr>
            <p:cNvPr id="6" name="文本框 5"/>
            <p:cNvSpPr txBox="1"/>
            <p:nvPr/>
          </p:nvSpPr>
          <p:spPr>
            <a:xfrm>
              <a:off x="6180940" y="4116933"/>
              <a:ext cx="4609252" cy="982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可识别课堂上同学的听课动作，以此分析同学的听课状态。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6315138" y="3498021"/>
              <a:ext cx="2086684" cy="6756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姿态识别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/>
          <p:cNvCxnSpPr>
            <a:stCxn id="56" idx="0"/>
          </p:cNvCxnSpPr>
          <p:nvPr/>
        </p:nvCxnSpPr>
        <p:spPr>
          <a:xfrm>
            <a:off x="4312404" y="881485"/>
            <a:ext cx="0" cy="3349214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3964898" y="3418271"/>
            <a:ext cx="686184" cy="694853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964898" y="768428"/>
            <a:ext cx="686184" cy="694853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lnSpc>
                      <a:spcPct val="150000"/>
                    </a:lnSpc>
                    <a:defRPr/>
                  </a:pPr>
                  <a:endParaRPr lang="zh-CN" altLang="en-US" sz="1600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3964899" y="1651709"/>
            <a:ext cx="686184" cy="694853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3964898" y="2534990"/>
            <a:ext cx="686184" cy="694853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 sz="1600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  <a:defRPr/>
                </a:pPr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462510" y="1255710"/>
            <a:ext cx="3500120" cy="1831975"/>
            <a:chOff x="568221" y="2264953"/>
            <a:chExt cx="4666826" cy="2442628"/>
          </a:xfrm>
        </p:grpSpPr>
        <p:sp>
          <p:nvSpPr>
            <p:cNvPr id="66" name="文本框 85"/>
            <p:cNvSpPr txBox="1"/>
            <p:nvPr/>
          </p:nvSpPr>
          <p:spPr>
            <a:xfrm>
              <a:off x="568221" y="2862698"/>
              <a:ext cx="4666826" cy="1844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入学时采集学生人脸信息，并上传数据库，用于考勤时现场采集的人脸信息进行比对。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具体特定权限的用户可以对数据库中的数据进行插入、修改和删除等更新操作。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TextBox 1956"/>
            <p:cNvSpPr/>
            <p:nvPr/>
          </p:nvSpPr>
          <p:spPr>
            <a:xfrm>
              <a:off x="2319974" y="2264953"/>
              <a:ext cx="2598420" cy="6756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数据采集与更新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95905" y="3112666"/>
            <a:ext cx="3502025" cy="1551305"/>
            <a:chOff x="745234" y="4553988"/>
            <a:chExt cx="4669366" cy="2068406"/>
          </a:xfrm>
        </p:grpSpPr>
        <p:sp>
          <p:nvSpPr>
            <p:cNvPr id="68" name="文本框 5"/>
            <p:cNvSpPr txBox="1"/>
            <p:nvPr/>
          </p:nvSpPr>
          <p:spPr>
            <a:xfrm>
              <a:off x="745234" y="5208461"/>
              <a:ext cx="4669366" cy="1413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系统发布web网页端，可以使得教务处管理人员、教师、学生通过web进行信息的操作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3190937" y="4553988"/>
              <a:ext cx="1847934" cy="6756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建立</a:t>
              </a:r>
              <a:r>
                <a:rPr lang="en-US" altLang="zh-CN" sz="1800" b="1" dirty="0">
                  <a:solidFill>
                    <a:srgbClr val="1B4367"/>
                  </a:solidFill>
                  <a:cs typeface="+mn-ea"/>
                  <a:sym typeface="+mn-lt"/>
                </a:rPr>
                <a:t>web</a:t>
              </a:r>
              <a:r>
                <a:rPr lang="zh-CN" altLang="en-US" sz="1800" b="1" dirty="0">
                  <a:solidFill>
                    <a:srgbClr val="1B4367"/>
                  </a:solidFill>
                  <a:cs typeface="+mn-ea"/>
                  <a:sym typeface="+mn-lt"/>
                </a:rPr>
                <a:t>端</a:t>
              </a:r>
              <a:endParaRPr lang="zh-CN" altLang="en-US" sz="1800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文本框 15"/>
          <p:cNvSpPr txBox="1"/>
          <p:nvPr/>
        </p:nvSpPr>
        <p:spPr>
          <a:xfrm>
            <a:off x="340995" y="127000"/>
            <a:ext cx="2641600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功能性需求点</a:t>
            </a:r>
            <a:r>
              <a:rPr lang="zh-CN" altLang="en-US" sz="2000" b="1" dirty="0">
                <a:solidFill>
                  <a:srgbClr val="1B4367"/>
                </a:solidFill>
                <a:cs typeface="+mn-ea"/>
                <a:sym typeface="+mn-lt"/>
              </a:rPr>
              <a:t>分析</a:t>
            </a:r>
            <a:endParaRPr lang="zh-CN" altLang="en-US" sz="20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5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5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5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35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2198</Words>
  <Application>WPS 演示</Application>
  <PresentationFormat>全屏显示(16:9)</PresentationFormat>
  <Paragraphs>346</Paragraphs>
  <Slides>23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MV Boli</vt:lpstr>
      <vt:lpstr>叶根友特隶简体08</vt:lpstr>
      <vt:lpstr>义启粗楷体</vt:lpstr>
      <vt:lpstr>黑体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鹿游原</cp:lastModifiedBy>
  <cp:revision>65</cp:revision>
  <dcterms:created xsi:type="dcterms:W3CDTF">2016-05-20T12:59:00Z</dcterms:created>
  <dcterms:modified xsi:type="dcterms:W3CDTF">2020-03-15T12:57:26Z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  <property fmtid="{D5CDD505-2E9C-101B-9397-08002B2CF9AE}" pid="3" name="KSORubyTemplateID">
    <vt:lpwstr>8</vt:lpwstr>
  </property>
</Properties>
</file>